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242749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2B2FE72-18AA-4F00-BF9E-A6495E51F8E2}"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354168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105856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77803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418415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607646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1192010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3703302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228167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390163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260483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B2FE72-18AA-4F00-BF9E-A6495E51F8E2}"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407488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B2FE72-18AA-4F00-BF9E-A6495E51F8E2}"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202901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580701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355585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72B2FE72-18AA-4F00-BF9E-A6495E51F8E2}" type="datetimeFigureOut">
              <a:rPr lang="en-US" smtClean="0"/>
              <a:t>8/1/2016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146572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2B2FE72-18AA-4F00-BF9E-A6495E51F8E2}"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CFB2D-A2A3-4C68-B9AF-C74007CF1BE1}" type="slidenum">
              <a:rPr lang="en-US" smtClean="0"/>
              <a:t>‹#›</a:t>
            </a:fld>
            <a:endParaRPr lang="en-US"/>
          </a:p>
        </p:txBody>
      </p:sp>
    </p:spTree>
    <p:extLst>
      <p:ext uri="{BB962C8B-B14F-4D97-AF65-F5344CB8AC3E}">
        <p14:creationId xmlns:p14="http://schemas.microsoft.com/office/powerpoint/2010/main" val="310880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2B2FE72-18AA-4F00-BF9E-A6495E51F8E2}" type="datetimeFigureOut">
              <a:rPr lang="en-US" smtClean="0"/>
              <a:t>8/1/2016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84CFB2D-A2A3-4C68-B9AF-C74007CF1BE1}" type="slidenum">
              <a:rPr lang="en-US" smtClean="0"/>
              <a:t>‹#›</a:t>
            </a:fld>
            <a:endParaRPr lang="en-US"/>
          </a:p>
        </p:txBody>
      </p:sp>
    </p:spTree>
    <p:extLst>
      <p:ext uri="{BB962C8B-B14F-4D97-AF65-F5344CB8AC3E}">
        <p14:creationId xmlns:p14="http://schemas.microsoft.com/office/powerpoint/2010/main" val="129213334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Myers-Briggs Personality Test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55082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Is it your way to:</a:t>
            </a:r>
            <a:endParaRPr lang="en-US" dirty="0"/>
          </a:p>
        </p:txBody>
      </p:sp>
      <p:sp>
        <p:nvSpPr>
          <p:cNvPr id="3" name="Content Placeholder 2"/>
          <p:cNvSpPr>
            <a:spLocks noGrp="1"/>
          </p:cNvSpPr>
          <p:nvPr>
            <p:ph idx="1"/>
          </p:nvPr>
        </p:nvSpPr>
        <p:spPr/>
        <p:txBody>
          <a:bodyPr/>
          <a:lstStyle/>
          <a:p>
            <a:r>
              <a:rPr lang="en-US" dirty="0" smtClean="0"/>
              <a:t>A. Make up your mind quickly</a:t>
            </a:r>
          </a:p>
          <a:p>
            <a:r>
              <a:rPr lang="en-US" dirty="0" smtClean="0"/>
              <a:t>B. Pick and choose at some length</a:t>
            </a:r>
            <a:endParaRPr lang="en-US" dirty="0"/>
          </a:p>
        </p:txBody>
      </p:sp>
    </p:spTree>
    <p:extLst>
      <p:ext uri="{BB962C8B-B14F-4D97-AF65-F5344CB8AC3E}">
        <p14:creationId xmlns:p14="http://schemas.microsoft.com/office/powerpoint/2010/main" val="1759184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Waiting in line, </a:t>
            </a:r>
            <a:r>
              <a:rPr lang="en-US" dirty="0"/>
              <a:t>d</a:t>
            </a:r>
            <a:r>
              <a:rPr lang="en-US" dirty="0" smtClean="0"/>
              <a:t>o you often:</a:t>
            </a:r>
            <a:endParaRPr lang="en-US" dirty="0"/>
          </a:p>
        </p:txBody>
      </p:sp>
      <p:sp>
        <p:nvSpPr>
          <p:cNvPr id="3" name="Content Placeholder 2"/>
          <p:cNvSpPr>
            <a:spLocks noGrp="1"/>
          </p:cNvSpPr>
          <p:nvPr>
            <p:ph idx="1"/>
          </p:nvPr>
        </p:nvSpPr>
        <p:spPr/>
        <p:txBody>
          <a:bodyPr/>
          <a:lstStyle/>
          <a:p>
            <a:r>
              <a:rPr lang="en-US" dirty="0" smtClean="0"/>
              <a:t>A. Chat with others</a:t>
            </a:r>
          </a:p>
          <a:p>
            <a:r>
              <a:rPr lang="en-US" dirty="0" smtClean="0"/>
              <a:t>B. Stick to business</a:t>
            </a:r>
            <a:endParaRPr lang="en-US" dirty="0"/>
          </a:p>
        </p:txBody>
      </p:sp>
    </p:spTree>
    <p:extLst>
      <p:ext uri="{BB962C8B-B14F-4D97-AF65-F5344CB8AC3E}">
        <p14:creationId xmlns:p14="http://schemas.microsoft.com/office/powerpoint/2010/main" val="552211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Are you more:</a:t>
            </a:r>
            <a:endParaRPr lang="en-US" dirty="0"/>
          </a:p>
        </p:txBody>
      </p:sp>
      <p:sp>
        <p:nvSpPr>
          <p:cNvPr id="3" name="Content Placeholder 2"/>
          <p:cNvSpPr>
            <a:spLocks noGrp="1"/>
          </p:cNvSpPr>
          <p:nvPr>
            <p:ph idx="1"/>
          </p:nvPr>
        </p:nvSpPr>
        <p:spPr/>
        <p:txBody>
          <a:bodyPr/>
          <a:lstStyle/>
          <a:p>
            <a:r>
              <a:rPr lang="en-US" dirty="0" smtClean="0"/>
              <a:t>A. Sensible than idealistic</a:t>
            </a:r>
          </a:p>
          <a:p>
            <a:r>
              <a:rPr lang="en-US" dirty="0" smtClean="0"/>
              <a:t>B. Idealistic than sensible</a:t>
            </a:r>
            <a:endParaRPr lang="en-US" dirty="0"/>
          </a:p>
        </p:txBody>
      </p:sp>
    </p:spTree>
    <p:extLst>
      <p:ext uri="{BB962C8B-B14F-4D97-AF65-F5344CB8AC3E}">
        <p14:creationId xmlns:p14="http://schemas.microsoft.com/office/powerpoint/2010/main" val="3972808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Are you more interested in:</a:t>
            </a:r>
            <a:endParaRPr lang="en-US" dirty="0"/>
          </a:p>
        </p:txBody>
      </p:sp>
      <p:sp>
        <p:nvSpPr>
          <p:cNvPr id="3" name="Content Placeholder 2"/>
          <p:cNvSpPr>
            <a:spLocks noGrp="1"/>
          </p:cNvSpPr>
          <p:nvPr>
            <p:ph idx="1"/>
          </p:nvPr>
        </p:nvSpPr>
        <p:spPr/>
        <p:txBody>
          <a:bodyPr/>
          <a:lstStyle/>
          <a:p>
            <a:r>
              <a:rPr lang="en-US" dirty="0" smtClean="0"/>
              <a:t>A. What is actual</a:t>
            </a:r>
            <a:endParaRPr lang="en-US" dirty="0"/>
          </a:p>
          <a:p>
            <a:r>
              <a:rPr lang="en-US" dirty="0" smtClean="0"/>
              <a:t>B. What is possible</a:t>
            </a:r>
            <a:endParaRPr lang="en-US" dirty="0"/>
          </a:p>
        </p:txBody>
      </p:sp>
    </p:spTree>
    <p:extLst>
      <p:ext uri="{BB962C8B-B14F-4D97-AF65-F5344CB8AC3E}">
        <p14:creationId xmlns:p14="http://schemas.microsoft.com/office/powerpoint/2010/main" val="2592118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In making up your mind, are you more likely to go by:</a:t>
            </a:r>
            <a:endParaRPr lang="en-US" dirty="0"/>
          </a:p>
        </p:txBody>
      </p:sp>
      <p:sp>
        <p:nvSpPr>
          <p:cNvPr id="3" name="Content Placeholder 2"/>
          <p:cNvSpPr>
            <a:spLocks noGrp="1"/>
          </p:cNvSpPr>
          <p:nvPr>
            <p:ph idx="1"/>
          </p:nvPr>
        </p:nvSpPr>
        <p:spPr/>
        <p:txBody>
          <a:bodyPr/>
          <a:lstStyle/>
          <a:p>
            <a:r>
              <a:rPr lang="en-US" dirty="0" smtClean="0"/>
              <a:t>A. Data</a:t>
            </a:r>
          </a:p>
          <a:p>
            <a:r>
              <a:rPr lang="en-US" dirty="0" smtClean="0"/>
              <a:t>B. Desires</a:t>
            </a:r>
            <a:endParaRPr lang="en-US" dirty="0"/>
          </a:p>
        </p:txBody>
      </p:sp>
    </p:spTree>
    <p:extLst>
      <p:ext uri="{BB962C8B-B14F-4D97-AF65-F5344CB8AC3E}">
        <p14:creationId xmlns:p14="http://schemas.microsoft.com/office/powerpoint/2010/main" val="2742760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In sizing up others, do you tend to be:</a:t>
            </a:r>
            <a:endParaRPr lang="en-US" dirty="0"/>
          </a:p>
        </p:txBody>
      </p:sp>
      <p:sp>
        <p:nvSpPr>
          <p:cNvPr id="3" name="Content Placeholder 2"/>
          <p:cNvSpPr>
            <a:spLocks noGrp="1"/>
          </p:cNvSpPr>
          <p:nvPr>
            <p:ph idx="1"/>
          </p:nvPr>
        </p:nvSpPr>
        <p:spPr/>
        <p:txBody>
          <a:bodyPr/>
          <a:lstStyle/>
          <a:p>
            <a:r>
              <a:rPr lang="en-US" dirty="0" smtClean="0"/>
              <a:t>A. Objective and impersonal</a:t>
            </a:r>
          </a:p>
          <a:p>
            <a:r>
              <a:rPr lang="en-US" dirty="0" smtClean="0"/>
              <a:t>B. Friendly and personal</a:t>
            </a:r>
            <a:endParaRPr lang="en-US" dirty="0"/>
          </a:p>
        </p:txBody>
      </p:sp>
    </p:spTree>
    <p:extLst>
      <p:ext uri="{BB962C8B-B14F-4D97-AF65-F5344CB8AC3E}">
        <p14:creationId xmlns:p14="http://schemas.microsoft.com/office/powerpoint/2010/main" val="4146459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Do you prefer promises to be </a:t>
            </a:r>
            <a:endParaRPr lang="en-US" dirty="0"/>
          </a:p>
        </p:txBody>
      </p:sp>
      <p:sp>
        <p:nvSpPr>
          <p:cNvPr id="3" name="Content Placeholder 2"/>
          <p:cNvSpPr>
            <a:spLocks noGrp="1"/>
          </p:cNvSpPr>
          <p:nvPr>
            <p:ph idx="1"/>
          </p:nvPr>
        </p:nvSpPr>
        <p:spPr/>
        <p:txBody>
          <a:bodyPr/>
          <a:lstStyle/>
          <a:p>
            <a:r>
              <a:rPr lang="en-US" dirty="0" smtClean="0"/>
              <a:t>Legal</a:t>
            </a:r>
          </a:p>
          <a:p>
            <a:r>
              <a:rPr lang="en-US" dirty="0" smtClean="0"/>
              <a:t>Settled on a handshake</a:t>
            </a:r>
            <a:endParaRPr lang="en-US" dirty="0"/>
          </a:p>
        </p:txBody>
      </p:sp>
    </p:spTree>
    <p:extLst>
      <p:ext uri="{BB962C8B-B14F-4D97-AF65-F5344CB8AC3E}">
        <p14:creationId xmlns:p14="http://schemas.microsoft.com/office/powerpoint/2010/main" val="864355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Are you more satisfied having:</a:t>
            </a:r>
            <a:endParaRPr lang="en-US" dirty="0"/>
          </a:p>
        </p:txBody>
      </p:sp>
      <p:sp>
        <p:nvSpPr>
          <p:cNvPr id="3" name="Content Placeholder 2"/>
          <p:cNvSpPr>
            <a:spLocks noGrp="1"/>
          </p:cNvSpPr>
          <p:nvPr>
            <p:ph idx="1"/>
          </p:nvPr>
        </p:nvSpPr>
        <p:spPr/>
        <p:txBody>
          <a:bodyPr/>
          <a:lstStyle/>
          <a:p>
            <a:r>
              <a:rPr lang="en-US" dirty="0" smtClean="0"/>
              <a:t>A. A finished project</a:t>
            </a:r>
          </a:p>
          <a:p>
            <a:r>
              <a:rPr lang="en-US" dirty="0" smtClean="0"/>
              <a:t>B. Work in progress</a:t>
            </a:r>
            <a:endParaRPr lang="en-US" dirty="0"/>
          </a:p>
        </p:txBody>
      </p:sp>
    </p:spTree>
    <p:extLst>
      <p:ext uri="{BB962C8B-B14F-4D97-AF65-F5344CB8AC3E}">
        <p14:creationId xmlns:p14="http://schemas.microsoft.com/office/powerpoint/2010/main" val="138904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At a party, do you:</a:t>
            </a:r>
            <a:endParaRPr lang="en-US" dirty="0"/>
          </a:p>
        </p:txBody>
      </p:sp>
      <p:sp>
        <p:nvSpPr>
          <p:cNvPr id="3" name="Content Placeholder 2"/>
          <p:cNvSpPr>
            <a:spLocks noGrp="1"/>
          </p:cNvSpPr>
          <p:nvPr>
            <p:ph idx="1"/>
          </p:nvPr>
        </p:nvSpPr>
        <p:spPr/>
        <p:txBody>
          <a:bodyPr/>
          <a:lstStyle/>
          <a:p>
            <a:r>
              <a:rPr lang="en-US" dirty="0" smtClean="0"/>
              <a:t>A. Interact with many people, even if they are strangers</a:t>
            </a:r>
          </a:p>
          <a:p>
            <a:r>
              <a:rPr lang="en-US" dirty="0" smtClean="0"/>
              <a:t>B. Interact with a few friends</a:t>
            </a:r>
            <a:endParaRPr lang="en-US" dirty="0"/>
          </a:p>
        </p:txBody>
      </p:sp>
    </p:spTree>
    <p:extLst>
      <p:ext uri="{BB962C8B-B14F-4D97-AF65-F5344CB8AC3E}">
        <p14:creationId xmlns:p14="http://schemas.microsoft.com/office/powerpoint/2010/main" val="232968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Do you tend to be more:</a:t>
            </a:r>
            <a:endParaRPr lang="en-US" dirty="0"/>
          </a:p>
        </p:txBody>
      </p:sp>
      <p:sp>
        <p:nvSpPr>
          <p:cNvPr id="3" name="Content Placeholder 2"/>
          <p:cNvSpPr>
            <a:spLocks noGrp="1"/>
          </p:cNvSpPr>
          <p:nvPr>
            <p:ph idx="1"/>
          </p:nvPr>
        </p:nvSpPr>
        <p:spPr/>
        <p:txBody>
          <a:bodyPr/>
          <a:lstStyle/>
          <a:p>
            <a:r>
              <a:rPr lang="en-US" dirty="0" smtClean="0"/>
              <a:t>A. Factual than speculative</a:t>
            </a:r>
          </a:p>
          <a:p>
            <a:r>
              <a:rPr lang="en-US" dirty="0" smtClean="0"/>
              <a:t>B. Speculative than factual</a:t>
            </a:r>
            <a:endParaRPr lang="en-US" dirty="0"/>
          </a:p>
        </p:txBody>
      </p:sp>
    </p:spTree>
    <p:extLst>
      <p:ext uri="{BB962C8B-B14F-4D97-AF65-F5344CB8AC3E}">
        <p14:creationId xmlns:p14="http://schemas.microsoft.com/office/powerpoint/2010/main" val="234685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normAutofit/>
          </a:bodyPr>
          <a:lstStyle/>
          <a:p>
            <a:r>
              <a:rPr lang="en-US" dirty="0"/>
              <a:t>Take out the answer </a:t>
            </a:r>
            <a:r>
              <a:rPr lang="en-US" dirty="0" smtClean="0"/>
              <a:t>sheet</a:t>
            </a:r>
            <a:endParaRPr lang="en-US" dirty="0"/>
          </a:p>
          <a:p>
            <a:r>
              <a:rPr lang="en-US" dirty="0"/>
              <a:t>Read </a:t>
            </a:r>
            <a:r>
              <a:rPr lang="en-US" dirty="0" smtClean="0"/>
              <a:t>the questions from this PowerPoint and </a:t>
            </a:r>
            <a:r>
              <a:rPr lang="en-US" dirty="0"/>
              <a:t>write your answers (using a </a:t>
            </a:r>
            <a:r>
              <a:rPr lang="en-US" dirty="0" smtClean="0"/>
              <a:t>checkmark </a:t>
            </a:r>
            <a:r>
              <a:rPr lang="en-US" dirty="0"/>
              <a:t>for A </a:t>
            </a:r>
            <a:r>
              <a:rPr lang="en-US" dirty="0" smtClean="0"/>
              <a:t>or B</a:t>
            </a:r>
            <a:r>
              <a:rPr lang="en-US" dirty="0"/>
              <a:t>) into the grid box. Pay attention to the way the numbers flow </a:t>
            </a:r>
            <a:r>
              <a:rPr lang="en-US" dirty="0" smtClean="0"/>
              <a:t>(</a:t>
            </a:r>
            <a:r>
              <a:rPr lang="en-US" dirty="0"/>
              <a:t>left to right, rather than top to bottom)</a:t>
            </a:r>
          </a:p>
          <a:p>
            <a:r>
              <a:rPr lang="en-US" dirty="0"/>
              <a:t>Answer the questions from your “base” nature. Don’t answer what you wish </a:t>
            </a:r>
            <a:r>
              <a:rPr lang="en-US" dirty="0" smtClean="0"/>
              <a:t>you were</a:t>
            </a:r>
            <a:r>
              <a:rPr lang="en-US" dirty="0"/>
              <a:t>, or what you think you should </a:t>
            </a:r>
            <a:r>
              <a:rPr lang="en-US" dirty="0" smtClean="0"/>
              <a:t>be</a:t>
            </a:r>
            <a:endParaRPr lang="en-US" dirty="0"/>
          </a:p>
          <a:p>
            <a:r>
              <a:rPr lang="en-US" dirty="0"/>
              <a:t>There is no right or wrong </a:t>
            </a:r>
            <a:r>
              <a:rPr lang="en-US" dirty="0" smtClean="0"/>
              <a:t>answer!</a:t>
            </a:r>
            <a:endParaRPr lang="en-US" dirty="0"/>
          </a:p>
          <a:p>
            <a:endParaRPr lang="en-US" dirty="0"/>
          </a:p>
        </p:txBody>
      </p:sp>
    </p:spTree>
    <p:extLst>
      <p:ext uri="{BB962C8B-B14F-4D97-AF65-F5344CB8AC3E}">
        <p14:creationId xmlns:p14="http://schemas.microsoft.com/office/powerpoint/2010/main" val="382960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Do you like writers who:</a:t>
            </a:r>
            <a:endParaRPr lang="en-US" dirty="0"/>
          </a:p>
        </p:txBody>
      </p:sp>
      <p:sp>
        <p:nvSpPr>
          <p:cNvPr id="3" name="Content Placeholder 2"/>
          <p:cNvSpPr>
            <a:spLocks noGrp="1"/>
          </p:cNvSpPr>
          <p:nvPr>
            <p:ph idx="1"/>
          </p:nvPr>
        </p:nvSpPr>
        <p:spPr/>
        <p:txBody>
          <a:bodyPr/>
          <a:lstStyle/>
          <a:p>
            <a:r>
              <a:rPr lang="en-US" dirty="0" smtClean="0"/>
              <a:t>A. Say what they mean</a:t>
            </a:r>
          </a:p>
          <a:p>
            <a:r>
              <a:rPr lang="en-US" dirty="0" smtClean="0"/>
              <a:t>B. Use metaphors and symbolism</a:t>
            </a:r>
          </a:p>
        </p:txBody>
      </p:sp>
    </p:spTree>
    <p:extLst>
      <p:ext uri="{BB962C8B-B14F-4D97-AF65-F5344CB8AC3E}">
        <p14:creationId xmlns:p14="http://schemas.microsoft.com/office/powerpoint/2010/main" val="570136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Which appeals to you more:</a:t>
            </a:r>
            <a:endParaRPr lang="en-US" dirty="0"/>
          </a:p>
        </p:txBody>
      </p:sp>
      <p:sp>
        <p:nvSpPr>
          <p:cNvPr id="3" name="Content Placeholder 2"/>
          <p:cNvSpPr>
            <a:spLocks noGrp="1"/>
          </p:cNvSpPr>
          <p:nvPr>
            <p:ph idx="1"/>
          </p:nvPr>
        </p:nvSpPr>
        <p:spPr/>
        <p:txBody>
          <a:bodyPr/>
          <a:lstStyle/>
          <a:p>
            <a:r>
              <a:rPr lang="en-US" dirty="0" smtClean="0"/>
              <a:t>A. Consistency of thought</a:t>
            </a:r>
          </a:p>
          <a:p>
            <a:r>
              <a:rPr lang="en-US" dirty="0" smtClean="0"/>
              <a:t>B. Harmonious relationships</a:t>
            </a:r>
            <a:endParaRPr lang="en-US" dirty="0"/>
          </a:p>
        </p:txBody>
      </p:sp>
    </p:spTree>
    <p:extLst>
      <p:ext uri="{BB962C8B-B14F-4D97-AF65-F5344CB8AC3E}">
        <p14:creationId xmlns:p14="http://schemas.microsoft.com/office/powerpoint/2010/main" val="3387270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 If you must disappoint someone, are you usually:</a:t>
            </a:r>
            <a:endParaRPr lang="en-US" dirty="0"/>
          </a:p>
        </p:txBody>
      </p:sp>
      <p:sp>
        <p:nvSpPr>
          <p:cNvPr id="3" name="Content Placeholder 2"/>
          <p:cNvSpPr>
            <a:spLocks noGrp="1"/>
          </p:cNvSpPr>
          <p:nvPr>
            <p:ph idx="1"/>
          </p:nvPr>
        </p:nvSpPr>
        <p:spPr/>
        <p:txBody>
          <a:bodyPr/>
          <a:lstStyle/>
          <a:p>
            <a:r>
              <a:rPr lang="en-US" dirty="0" smtClean="0"/>
              <a:t>A. Frank and straightforward</a:t>
            </a:r>
          </a:p>
          <a:p>
            <a:r>
              <a:rPr lang="en-US" dirty="0" smtClean="0"/>
              <a:t>Warm and considerate</a:t>
            </a:r>
            <a:endParaRPr lang="en-US" dirty="0"/>
          </a:p>
        </p:txBody>
      </p:sp>
    </p:spTree>
    <p:extLst>
      <p:ext uri="{BB962C8B-B14F-4D97-AF65-F5344CB8AC3E}">
        <p14:creationId xmlns:p14="http://schemas.microsoft.com/office/powerpoint/2010/main" val="3567583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On the job, do you want your activities to be: </a:t>
            </a:r>
            <a:endParaRPr lang="en-US" dirty="0"/>
          </a:p>
        </p:txBody>
      </p:sp>
      <p:sp>
        <p:nvSpPr>
          <p:cNvPr id="3" name="Content Placeholder 2"/>
          <p:cNvSpPr>
            <a:spLocks noGrp="1"/>
          </p:cNvSpPr>
          <p:nvPr>
            <p:ph idx="1"/>
          </p:nvPr>
        </p:nvSpPr>
        <p:spPr/>
        <p:txBody>
          <a:bodyPr/>
          <a:lstStyle/>
          <a:p>
            <a:r>
              <a:rPr lang="en-US" dirty="0" smtClean="0"/>
              <a:t>A. Scheduled</a:t>
            </a:r>
          </a:p>
          <a:p>
            <a:r>
              <a:rPr lang="en-US" dirty="0" smtClean="0"/>
              <a:t>B. Unscheduled</a:t>
            </a:r>
            <a:endParaRPr lang="en-US" dirty="0"/>
          </a:p>
        </p:txBody>
      </p:sp>
    </p:spTree>
    <p:extLst>
      <p:ext uri="{BB962C8B-B14F-4D97-AF65-F5344CB8AC3E}">
        <p14:creationId xmlns:p14="http://schemas.microsoft.com/office/powerpoint/2010/main" val="4264280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Do you more often prefer:</a:t>
            </a:r>
            <a:endParaRPr lang="en-US" dirty="0"/>
          </a:p>
        </p:txBody>
      </p:sp>
      <p:sp>
        <p:nvSpPr>
          <p:cNvPr id="3" name="Content Placeholder 2"/>
          <p:cNvSpPr>
            <a:spLocks noGrp="1"/>
          </p:cNvSpPr>
          <p:nvPr>
            <p:ph idx="1"/>
          </p:nvPr>
        </p:nvSpPr>
        <p:spPr/>
        <p:txBody>
          <a:bodyPr/>
          <a:lstStyle/>
          <a:p>
            <a:r>
              <a:rPr lang="en-US" dirty="0" smtClean="0"/>
              <a:t>A. Final, unalterable statements</a:t>
            </a:r>
          </a:p>
          <a:p>
            <a:r>
              <a:rPr lang="en-US" dirty="0" smtClean="0"/>
              <a:t>B. Tentative, preliminary statements</a:t>
            </a:r>
            <a:endParaRPr lang="en-US" dirty="0"/>
          </a:p>
        </p:txBody>
      </p:sp>
    </p:spTree>
    <p:extLst>
      <p:ext uri="{BB962C8B-B14F-4D97-AF65-F5344CB8AC3E}">
        <p14:creationId xmlns:p14="http://schemas.microsoft.com/office/powerpoint/2010/main" val="3705468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Does interacting with strangers:</a:t>
            </a:r>
            <a:endParaRPr lang="en-US" dirty="0"/>
          </a:p>
        </p:txBody>
      </p:sp>
      <p:sp>
        <p:nvSpPr>
          <p:cNvPr id="3" name="Content Placeholder 2"/>
          <p:cNvSpPr>
            <a:spLocks noGrp="1"/>
          </p:cNvSpPr>
          <p:nvPr>
            <p:ph idx="1"/>
          </p:nvPr>
        </p:nvSpPr>
        <p:spPr/>
        <p:txBody>
          <a:bodyPr/>
          <a:lstStyle/>
          <a:p>
            <a:r>
              <a:rPr lang="en-US" dirty="0" smtClean="0"/>
              <a:t>A. Energize you</a:t>
            </a:r>
          </a:p>
          <a:p>
            <a:r>
              <a:rPr lang="en-US" dirty="0" smtClean="0"/>
              <a:t>B. Exhaust you</a:t>
            </a:r>
            <a:endParaRPr lang="en-US" dirty="0"/>
          </a:p>
        </p:txBody>
      </p:sp>
    </p:spTree>
    <p:extLst>
      <p:ext uri="{BB962C8B-B14F-4D97-AF65-F5344CB8AC3E}">
        <p14:creationId xmlns:p14="http://schemas.microsoft.com/office/powerpoint/2010/main" val="2066763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Facts:</a:t>
            </a:r>
            <a:endParaRPr lang="en-US" dirty="0"/>
          </a:p>
        </p:txBody>
      </p:sp>
      <p:sp>
        <p:nvSpPr>
          <p:cNvPr id="3" name="Content Placeholder 2"/>
          <p:cNvSpPr>
            <a:spLocks noGrp="1"/>
          </p:cNvSpPr>
          <p:nvPr>
            <p:ph idx="1"/>
          </p:nvPr>
        </p:nvSpPr>
        <p:spPr/>
        <p:txBody>
          <a:bodyPr/>
          <a:lstStyle/>
          <a:p>
            <a:r>
              <a:rPr lang="en-US" dirty="0" smtClean="0"/>
              <a:t>A. Speak for themselves</a:t>
            </a:r>
          </a:p>
          <a:p>
            <a:r>
              <a:rPr lang="en-US" dirty="0" smtClean="0"/>
              <a:t>B. Illustrate principles</a:t>
            </a:r>
            <a:endParaRPr lang="en-US" dirty="0"/>
          </a:p>
        </p:txBody>
      </p:sp>
    </p:spTree>
    <p:extLst>
      <p:ext uri="{BB962C8B-B14F-4D97-AF65-F5344CB8AC3E}">
        <p14:creationId xmlns:p14="http://schemas.microsoft.com/office/powerpoint/2010/main" val="2818571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Do you find visionaries and theorists: </a:t>
            </a:r>
            <a:endParaRPr lang="en-US" dirty="0"/>
          </a:p>
        </p:txBody>
      </p:sp>
      <p:sp>
        <p:nvSpPr>
          <p:cNvPr id="3" name="Content Placeholder 2"/>
          <p:cNvSpPr>
            <a:spLocks noGrp="1"/>
          </p:cNvSpPr>
          <p:nvPr>
            <p:ph idx="1"/>
          </p:nvPr>
        </p:nvSpPr>
        <p:spPr/>
        <p:txBody>
          <a:bodyPr/>
          <a:lstStyle/>
          <a:p>
            <a:r>
              <a:rPr lang="en-US" dirty="0" smtClean="0"/>
              <a:t>A. Somewhat annoying</a:t>
            </a:r>
          </a:p>
          <a:p>
            <a:r>
              <a:rPr lang="en-US" dirty="0" smtClean="0"/>
              <a:t>B. Rather fascinating</a:t>
            </a:r>
            <a:endParaRPr lang="en-US" dirty="0"/>
          </a:p>
        </p:txBody>
      </p:sp>
    </p:spTree>
    <p:extLst>
      <p:ext uri="{BB962C8B-B14F-4D97-AF65-F5344CB8AC3E}">
        <p14:creationId xmlns:p14="http://schemas.microsoft.com/office/powerpoint/2010/main" val="3708113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In a heated discussion, do you:</a:t>
            </a:r>
            <a:endParaRPr lang="en-US" dirty="0"/>
          </a:p>
        </p:txBody>
      </p:sp>
      <p:sp>
        <p:nvSpPr>
          <p:cNvPr id="3" name="Content Placeholder 2"/>
          <p:cNvSpPr>
            <a:spLocks noGrp="1"/>
          </p:cNvSpPr>
          <p:nvPr>
            <p:ph idx="1"/>
          </p:nvPr>
        </p:nvSpPr>
        <p:spPr/>
        <p:txBody>
          <a:bodyPr/>
          <a:lstStyle/>
          <a:p>
            <a:r>
              <a:rPr lang="en-US" dirty="0" smtClean="0"/>
              <a:t>A. Stick to your guns</a:t>
            </a:r>
          </a:p>
          <a:p>
            <a:r>
              <a:rPr lang="en-US" dirty="0" smtClean="0"/>
              <a:t>B. Look for common ground</a:t>
            </a:r>
            <a:endParaRPr lang="en-US" dirty="0"/>
          </a:p>
        </p:txBody>
      </p:sp>
    </p:spTree>
    <p:extLst>
      <p:ext uri="{BB962C8B-B14F-4D97-AF65-F5344CB8AC3E}">
        <p14:creationId xmlns:p14="http://schemas.microsoft.com/office/powerpoint/2010/main" val="330220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Is it better to be:</a:t>
            </a:r>
            <a:endParaRPr lang="en-US" dirty="0"/>
          </a:p>
        </p:txBody>
      </p:sp>
      <p:sp>
        <p:nvSpPr>
          <p:cNvPr id="3" name="Content Placeholder 2"/>
          <p:cNvSpPr>
            <a:spLocks noGrp="1"/>
          </p:cNvSpPr>
          <p:nvPr>
            <p:ph idx="1"/>
          </p:nvPr>
        </p:nvSpPr>
        <p:spPr/>
        <p:txBody>
          <a:bodyPr/>
          <a:lstStyle/>
          <a:p>
            <a:r>
              <a:rPr lang="en-US" dirty="0" smtClean="0"/>
              <a:t>A. Just</a:t>
            </a:r>
          </a:p>
          <a:p>
            <a:r>
              <a:rPr lang="en-US" dirty="0" smtClean="0"/>
              <a:t>B. Merciful</a:t>
            </a:r>
            <a:endParaRPr lang="en-US" dirty="0"/>
          </a:p>
        </p:txBody>
      </p:sp>
    </p:spTree>
    <p:extLst>
      <p:ext uri="{BB962C8B-B14F-4D97-AF65-F5344CB8AC3E}">
        <p14:creationId xmlns:p14="http://schemas.microsoft.com/office/powerpoint/2010/main" val="172055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Decide on answer A or B and write the letter on your numbered answer sheet. </a:t>
            </a:r>
            <a:endParaRPr lang="en-US" dirty="0" smtClean="0"/>
          </a:p>
          <a:p>
            <a:r>
              <a:rPr lang="en-US" dirty="0" smtClean="0"/>
              <a:t>There </a:t>
            </a:r>
            <a:r>
              <a:rPr lang="en-US" dirty="0"/>
              <a:t>is no right or </a:t>
            </a:r>
            <a:r>
              <a:rPr lang="en-US" dirty="0" smtClean="0"/>
              <a:t>wrong, good </a:t>
            </a:r>
            <a:r>
              <a:rPr lang="en-US" dirty="0"/>
              <a:t>or bad answers since about half of the population agrees with whatever answers you choose. </a:t>
            </a:r>
            <a:endParaRPr lang="en-US" dirty="0" smtClean="0"/>
          </a:p>
          <a:p>
            <a:r>
              <a:rPr lang="en-US" dirty="0" smtClean="0"/>
              <a:t>Try to identify </a:t>
            </a:r>
            <a:r>
              <a:rPr lang="en-US" dirty="0"/>
              <a:t>your “base tendency” or your “natural inclination”. </a:t>
            </a:r>
            <a:endParaRPr lang="en-US" dirty="0" smtClean="0"/>
          </a:p>
          <a:p>
            <a:r>
              <a:rPr lang="en-US" dirty="0" smtClean="0"/>
              <a:t>If </a:t>
            </a:r>
            <a:r>
              <a:rPr lang="en-US" dirty="0"/>
              <a:t>you do not understand a question or </a:t>
            </a:r>
            <a:r>
              <a:rPr lang="en-US" dirty="0" smtClean="0"/>
              <a:t>the meaning </a:t>
            </a:r>
            <a:r>
              <a:rPr lang="en-US" dirty="0"/>
              <a:t>of a particular word, </a:t>
            </a:r>
            <a:r>
              <a:rPr lang="en-US" dirty="0" smtClean="0"/>
              <a:t>please ask as </a:t>
            </a:r>
            <a:r>
              <a:rPr lang="en-US" dirty="0"/>
              <a:t>this can </a:t>
            </a:r>
            <a:r>
              <a:rPr lang="en-US" dirty="0" smtClean="0"/>
              <a:t>affect the </a:t>
            </a:r>
            <a:r>
              <a:rPr lang="en-US" dirty="0"/>
              <a:t>outcome of the examination.</a:t>
            </a:r>
            <a:endParaRPr lang="en-US" dirty="0"/>
          </a:p>
        </p:txBody>
      </p:sp>
    </p:spTree>
    <p:extLst>
      <p:ext uri="{BB962C8B-B14F-4D97-AF65-F5344CB8AC3E}">
        <p14:creationId xmlns:p14="http://schemas.microsoft.com/office/powerpoint/2010/main" val="1827640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 At school, it is more natural for you to:</a:t>
            </a:r>
            <a:endParaRPr lang="en-US" dirty="0"/>
          </a:p>
        </p:txBody>
      </p:sp>
      <p:sp>
        <p:nvSpPr>
          <p:cNvPr id="3" name="Content Placeholder 2"/>
          <p:cNvSpPr>
            <a:spLocks noGrp="1"/>
          </p:cNvSpPr>
          <p:nvPr>
            <p:ph idx="1"/>
          </p:nvPr>
        </p:nvSpPr>
        <p:spPr/>
        <p:txBody>
          <a:bodyPr/>
          <a:lstStyle/>
          <a:p>
            <a:r>
              <a:rPr lang="en-US" dirty="0" smtClean="0"/>
              <a:t>A. Point out mistakes of others</a:t>
            </a:r>
          </a:p>
          <a:p>
            <a:r>
              <a:rPr lang="en-US" dirty="0" smtClean="0"/>
              <a:t>B. Try to please others</a:t>
            </a:r>
            <a:endParaRPr lang="en-US" dirty="0"/>
          </a:p>
        </p:txBody>
      </p:sp>
    </p:spTree>
    <p:extLst>
      <p:ext uri="{BB962C8B-B14F-4D97-AF65-F5344CB8AC3E}">
        <p14:creationId xmlns:p14="http://schemas.microsoft.com/office/powerpoint/2010/main" val="2088213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 Are you more comfortable:</a:t>
            </a:r>
            <a:endParaRPr lang="en-US" dirty="0"/>
          </a:p>
        </p:txBody>
      </p:sp>
      <p:sp>
        <p:nvSpPr>
          <p:cNvPr id="3" name="Content Placeholder 2"/>
          <p:cNvSpPr>
            <a:spLocks noGrp="1"/>
          </p:cNvSpPr>
          <p:nvPr>
            <p:ph idx="1"/>
          </p:nvPr>
        </p:nvSpPr>
        <p:spPr/>
        <p:txBody>
          <a:bodyPr/>
          <a:lstStyle/>
          <a:p>
            <a:r>
              <a:rPr lang="en-US" dirty="0" smtClean="0"/>
              <a:t>A. After a decision</a:t>
            </a:r>
          </a:p>
          <a:p>
            <a:r>
              <a:rPr lang="en-US" dirty="0" smtClean="0"/>
              <a:t>Before a decision</a:t>
            </a:r>
            <a:endParaRPr lang="en-US" dirty="0"/>
          </a:p>
        </p:txBody>
      </p:sp>
    </p:spTree>
    <p:extLst>
      <p:ext uri="{BB962C8B-B14F-4D97-AF65-F5344CB8AC3E}">
        <p14:creationId xmlns:p14="http://schemas.microsoft.com/office/powerpoint/2010/main" val="4287735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Do you tend to:</a:t>
            </a:r>
            <a:endParaRPr lang="en-US" dirty="0"/>
          </a:p>
        </p:txBody>
      </p:sp>
      <p:sp>
        <p:nvSpPr>
          <p:cNvPr id="3" name="Content Placeholder 2"/>
          <p:cNvSpPr>
            <a:spLocks noGrp="1"/>
          </p:cNvSpPr>
          <p:nvPr>
            <p:ph idx="1"/>
          </p:nvPr>
        </p:nvSpPr>
        <p:spPr/>
        <p:txBody>
          <a:bodyPr/>
          <a:lstStyle/>
          <a:p>
            <a:r>
              <a:rPr lang="en-US" dirty="0" smtClean="0"/>
              <a:t>A. Say what’s on your mind</a:t>
            </a:r>
          </a:p>
          <a:p>
            <a:r>
              <a:rPr lang="en-US" dirty="0" smtClean="0"/>
              <a:t>B. Keep your ears open</a:t>
            </a:r>
            <a:endParaRPr lang="en-US" dirty="0"/>
          </a:p>
        </p:txBody>
      </p:sp>
    </p:spTree>
    <p:extLst>
      <p:ext uri="{BB962C8B-B14F-4D97-AF65-F5344CB8AC3E}">
        <p14:creationId xmlns:p14="http://schemas.microsoft.com/office/powerpoint/2010/main" val="931210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Common sense is:</a:t>
            </a:r>
            <a:endParaRPr lang="en-US" dirty="0"/>
          </a:p>
        </p:txBody>
      </p:sp>
      <p:sp>
        <p:nvSpPr>
          <p:cNvPr id="3" name="Content Placeholder 2"/>
          <p:cNvSpPr>
            <a:spLocks noGrp="1"/>
          </p:cNvSpPr>
          <p:nvPr>
            <p:ph idx="1"/>
          </p:nvPr>
        </p:nvSpPr>
        <p:spPr/>
        <p:txBody>
          <a:bodyPr/>
          <a:lstStyle/>
          <a:p>
            <a:r>
              <a:rPr lang="en-US" dirty="0" smtClean="0"/>
              <a:t>A. Usually reliable</a:t>
            </a:r>
          </a:p>
          <a:p>
            <a:r>
              <a:rPr lang="en-US" dirty="0" smtClean="0"/>
              <a:t>B. Frequently questionable </a:t>
            </a:r>
            <a:endParaRPr lang="en-US" dirty="0"/>
          </a:p>
        </p:txBody>
      </p:sp>
    </p:spTree>
    <p:extLst>
      <p:ext uri="{BB962C8B-B14F-4D97-AF65-F5344CB8AC3E}">
        <p14:creationId xmlns:p14="http://schemas.microsoft.com/office/powerpoint/2010/main" val="910372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 Children often do not:</a:t>
            </a:r>
            <a:endParaRPr lang="en-US" dirty="0"/>
          </a:p>
        </p:txBody>
      </p:sp>
      <p:sp>
        <p:nvSpPr>
          <p:cNvPr id="3" name="Content Placeholder 2"/>
          <p:cNvSpPr>
            <a:spLocks noGrp="1"/>
          </p:cNvSpPr>
          <p:nvPr>
            <p:ph idx="1"/>
          </p:nvPr>
        </p:nvSpPr>
        <p:spPr/>
        <p:txBody>
          <a:bodyPr/>
          <a:lstStyle/>
          <a:p>
            <a:r>
              <a:rPr lang="en-US" dirty="0" smtClean="0"/>
              <a:t>A. Make themselves useful enough</a:t>
            </a:r>
          </a:p>
          <a:p>
            <a:r>
              <a:rPr lang="en-US" dirty="0" smtClean="0"/>
              <a:t>B. Exercise their fantasy enough</a:t>
            </a:r>
            <a:endParaRPr lang="en-US" dirty="0"/>
          </a:p>
        </p:txBody>
      </p:sp>
    </p:spTree>
    <p:extLst>
      <p:ext uri="{BB962C8B-B14F-4D97-AF65-F5344CB8AC3E}">
        <p14:creationId xmlns:p14="http://schemas.microsoft.com/office/powerpoint/2010/main" val="1066516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 When in charge of others, do you tend to be:</a:t>
            </a:r>
            <a:endParaRPr lang="en-US" dirty="0"/>
          </a:p>
        </p:txBody>
      </p:sp>
      <p:sp>
        <p:nvSpPr>
          <p:cNvPr id="3" name="Content Placeholder 2"/>
          <p:cNvSpPr>
            <a:spLocks noGrp="1"/>
          </p:cNvSpPr>
          <p:nvPr>
            <p:ph idx="1"/>
          </p:nvPr>
        </p:nvSpPr>
        <p:spPr/>
        <p:txBody>
          <a:bodyPr/>
          <a:lstStyle/>
          <a:p>
            <a:r>
              <a:rPr lang="en-US" dirty="0" smtClean="0"/>
              <a:t>A. Firm and unbending</a:t>
            </a:r>
          </a:p>
          <a:p>
            <a:r>
              <a:rPr lang="en-US" dirty="0" smtClean="0"/>
              <a:t>B. Forgiving and lenient</a:t>
            </a:r>
            <a:endParaRPr lang="en-US" dirty="0"/>
          </a:p>
        </p:txBody>
      </p:sp>
    </p:spTree>
    <p:extLst>
      <p:ext uri="{BB962C8B-B14F-4D97-AF65-F5344CB8AC3E}">
        <p14:creationId xmlns:p14="http://schemas.microsoft.com/office/powerpoint/2010/main" val="2122853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33. Are you more often:</a:t>
            </a:r>
            <a:endParaRPr lang="en-US" dirty="0"/>
          </a:p>
        </p:txBody>
      </p:sp>
      <p:sp>
        <p:nvSpPr>
          <p:cNvPr id="3" name="Content Placeholder 2"/>
          <p:cNvSpPr>
            <a:spLocks noGrp="1"/>
          </p:cNvSpPr>
          <p:nvPr>
            <p:ph idx="1"/>
          </p:nvPr>
        </p:nvSpPr>
        <p:spPr/>
        <p:txBody>
          <a:bodyPr/>
          <a:lstStyle/>
          <a:p>
            <a:r>
              <a:rPr lang="en-US" dirty="0" smtClean="0"/>
              <a:t>A. A cool-headed person</a:t>
            </a:r>
          </a:p>
          <a:p>
            <a:r>
              <a:rPr lang="en-US" dirty="0" smtClean="0"/>
              <a:t>B. A warm-hearted person</a:t>
            </a:r>
            <a:endParaRPr lang="en-US" dirty="0"/>
          </a:p>
        </p:txBody>
      </p:sp>
    </p:spTree>
    <p:extLst>
      <p:ext uri="{BB962C8B-B14F-4D97-AF65-F5344CB8AC3E}">
        <p14:creationId xmlns:p14="http://schemas.microsoft.com/office/powerpoint/2010/main" val="1376541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Are you more prone to: </a:t>
            </a:r>
            <a:endParaRPr lang="en-US" dirty="0"/>
          </a:p>
        </p:txBody>
      </p:sp>
      <p:sp>
        <p:nvSpPr>
          <p:cNvPr id="3" name="Content Placeholder 2"/>
          <p:cNvSpPr>
            <a:spLocks noGrp="1"/>
          </p:cNvSpPr>
          <p:nvPr>
            <p:ph idx="1"/>
          </p:nvPr>
        </p:nvSpPr>
        <p:spPr/>
        <p:txBody>
          <a:bodyPr/>
          <a:lstStyle/>
          <a:p>
            <a:r>
              <a:rPr lang="en-US" dirty="0" smtClean="0"/>
              <a:t>A. Nailing things down</a:t>
            </a:r>
          </a:p>
          <a:p>
            <a:r>
              <a:rPr lang="en-US" dirty="0" smtClean="0"/>
              <a:t>B. Exploring the possibilities</a:t>
            </a:r>
            <a:endParaRPr lang="en-US" dirty="0"/>
          </a:p>
        </p:txBody>
      </p:sp>
    </p:spTree>
    <p:extLst>
      <p:ext uri="{BB962C8B-B14F-4D97-AF65-F5344CB8AC3E}">
        <p14:creationId xmlns:p14="http://schemas.microsoft.com/office/powerpoint/2010/main" val="1594046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 In most situations, are you more: </a:t>
            </a:r>
            <a:endParaRPr lang="en-US" dirty="0"/>
          </a:p>
        </p:txBody>
      </p:sp>
      <p:sp>
        <p:nvSpPr>
          <p:cNvPr id="3" name="Content Placeholder 2"/>
          <p:cNvSpPr>
            <a:spLocks noGrp="1"/>
          </p:cNvSpPr>
          <p:nvPr>
            <p:ph idx="1"/>
          </p:nvPr>
        </p:nvSpPr>
        <p:spPr/>
        <p:txBody>
          <a:bodyPr/>
          <a:lstStyle/>
          <a:p>
            <a:r>
              <a:rPr lang="en-US" dirty="0" smtClean="0"/>
              <a:t>A. Deliberate than spontaneous</a:t>
            </a:r>
          </a:p>
          <a:p>
            <a:r>
              <a:rPr lang="en-US" dirty="0" smtClean="0"/>
              <a:t>B. Spontaneous than deliberate</a:t>
            </a:r>
          </a:p>
          <a:p>
            <a:endParaRPr lang="en-US" dirty="0"/>
          </a:p>
        </p:txBody>
      </p:sp>
    </p:spTree>
    <p:extLst>
      <p:ext uri="{BB962C8B-B14F-4D97-AF65-F5344CB8AC3E}">
        <p14:creationId xmlns:p14="http://schemas.microsoft.com/office/powerpoint/2010/main" val="18688323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Do you think of yourself as:</a:t>
            </a:r>
            <a:endParaRPr lang="en-US" dirty="0"/>
          </a:p>
        </p:txBody>
      </p:sp>
      <p:sp>
        <p:nvSpPr>
          <p:cNvPr id="3" name="Content Placeholder 2"/>
          <p:cNvSpPr>
            <a:spLocks noGrp="1"/>
          </p:cNvSpPr>
          <p:nvPr>
            <p:ph idx="1"/>
          </p:nvPr>
        </p:nvSpPr>
        <p:spPr/>
        <p:txBody>
          <a:bodyPr/>
          <a:lstStyle/>
          <a:p>
            <a:r>
              <a:rPr lang="en-US" dirty="0" smtClean="0"/>
              <a:t>A. An outgoing person</a:t>
            </a:r>
          </a:p>
          <a:p>
            <a:r>
              <a:rPr lang="en-US" dirty="0" smtClean="0"/>
              <a:t>B. A private person</a:t>
            </a:r>
            <a:endParaRPr lang="en-US" dirty="0"/>
          </a:p>
        </p:txBody>
      </p:sp>
    </p:spTree>
    <p:extLst>
      <p:ext uri="{BB962C8B-B14F-4D97-AF65-F5344CB8AC3E}">
        <p14:creationId xmlns:p14="http://schemas.microsoft.com/office/powerpoint/2010/main" val="115207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When the phone rings do you:</a:t>
            </a:r>
            <a:endParaRPr lang="en-US" dirty="0"/>
          </a:p>
        </p:txBody>
      </p:sp>
      <p:sp>
        <p:nvSpPr>
          <p:cNvPr id="3" name="Content Placeholder 2"/>
          <p:cNvSpPr>
            <a:spLocks noGrp="1"/>
          </p:cNvSpPr>
          <p:nvPr>
            <p:ph idx="1"/>
          </p:nvPr>
        </p:nvSpPr>
        <p:spPr/>
        <p:txBody>
          <a:bodyPr/>
          <a:lstStyle/>
          <a:p>
            <a:r>
              <a:rPr lang="en-US" dirty="0" smtClean="0"/>
              <a:t>A. Hurry to get it first</a:t>
            </a:r>
          </a:p>
          <a:p>
            <a:r>
              <a:rPr lang="en-US" dirty="0" smtClean="0"/>
              <a:t>B. Hope someone else will answer</a:t>
            </a:r>
            <a:endParaRPr lang="en-US" dirty="0"/>
          </a:p>
        </p:txBody>
      </p:sp>
    </p:spTree>
    <p:extLst>
      <p:ext uri="{BB962C8B-B14F-4D97-AF65-F5344CB8AC3E}">
        <p14:creationId xmlns:p14="http://schemas.microsoft.com/office/powerpoint/2010/main" val="6674409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 Are you more frequently: </a:t>
            </a:r>
            <a:endParaRPr lang="en-US" dirty="0"/>
          </a:p>
        </p:txBody>
      </p:sp>
      <p:sp>
        <p:nvSpPr>
          <p:cNvPr id="3" name="Content Placeholder 2"/>
          <p:cNvSpPr>
            <a:spLocks noGrp="1"/>
          </p:cNvSpPr>
          <p:nvPr>
            <p:ph idx="1"/>
          </p:nvPr>
        </p:nvSpPr>
        <p:spPr/>
        <p:txBody>
          <a:bodyPr/>
          <a:lstStyle/>
          <a:p>
            <a:r>
              <a:rPr lang="en-US" dirty="0" smtClean="0"/>
              <a:t>A. A practical sort of person</a:t>
            </a:r>
          </a:p>
          <a:p>
            <a:r>
              <a:rPr lang="en-US" dirty="0" smtClean="0"/>
              <a:t>B. A fanciful sort of person</a:t>
            </a:r>
            <a:endParaRPr lang="en-US" dirty="0"/>
          </a:p>
        </p:txBody>
      </p:sp>
    </p:spTree>
    <p:extLst>
      <p:ext uri="{BB962C8B-B14F-4D97-AF65-F5344CB8AC3E}">
        <p14:creationId xmlns:p14="http://schemas.microsoft.com/office/powerpoint/2010/main" val="2723964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38. Do you speak more in:</a:t>
            </a:r>
            <a:endParaRPr lang="en-US" dirty="0"/>
          </a:p>
        </p:txBody>
      </p:sp>
      <p:sp>
        <p:nvSpPr>
          <p:cNvPr id="3" name="Content Placeholder 2"/>
          <p:cNvSpPr>
            <a:spLocks noGrp="1"/>
          </p:cNvSpPr>
          <p:nvPr>
            <p:ph idx="1"/>
          </p:nvPr>
        </p:nvSpPr>
        <p:spPr/>
        <p:txBody>
          <a:bodyPr/>
          <a:lstStyle/>
          <a:p>
            <a:r>
              <a:rPr lang="en-US" dirty="0" smtClean="0"/>
              <a:t>A. Particulars than generalities</a:t>
            </a:r>
          </a:p>
          <a:p>
            <a:r>
              <a:rPr lang="en-US" dirty="0" smtClean="0"/>
              <a:t>B. Generalities than particulars</a:t>
            </a:r>
            <a:endParaRPr lang="en-US" dirty="0"/>
          </a:p>
        </p:txBody>
      </p:sp>
    </p:spTree>
    <p:extLst>
      <p:ext uri="{BB962C8B-B14F-4D97-AF65-F5344CB8AC3E}">
        <p14:creationId xmlns:p14="http://schemas.microsoft.com/office/powerpoint/2010/main" val="28117705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39. Which is more of a compliment:</a:t>
            </a:r>
            <a:endParaRPr lang="en-US" dirty="0"/>
          </a:p>
        </p:txBody>
      </p:sp>
      <p:sp>
        <p:nvSpPr>
          <p:cNvPr id="3" name="Content Placeholder 2"/>
          <p:cNvSpPr>
            <a:spLocks noGrp="1"/>
          </p:cNvSpPr>
          <p:nvPr>
            <p:ph idx="1"/>
          </p:nvPr>
        </p:nvSpPr>
        <p:spPr/>
        <p:txBody>
          <a:bodyPr/>
          <a:lstStyle/>
          <a:p>
            <a:r>
              <a:rPr lang="en-US" dirty="0" smtClean="0"/>
              <a:t>A. “There’s a logical person”</a:t>
            </a:r>
          </a:p>
          <a:p>
            <a:r>
              <a:rPr lang="en-US" dirty="0" smtClean="0"/>
              <a:t>B. “There’s a sentimental person”</a:t>
            </a:r>
            <a:endParaRPr lang="en-US" dirty="0"/>
          </a:p>
        </p:txBody>
      </p:sp>
    </p:spTree>
    <p:extLst>
      <p:ext uri="{BB962C8B-B14F-4D97-AF65-F5344CB8AC3E}">
        <p14:creationId xmlns:p14="http://schemas.microsoft.com/office/powerpoint/2010/main" val="12053541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 Which rules you more: </a:t>
            </a:r>
            <a:endParaRPr lang="en-US" dirty="0"/>
          </a:p>
        </p:txBody>
      </p:sp>
      <p:sp>
        <p:nvSpPr>
          <p:cNvPr id="3" name="Content Placeholder 2"/>
          <p:cNvSpPr>
            <a:spLocks noGrp="1"/>
          </p:cNvSpPr>
          <p:nvPr>
            <p:ph idx="1"/>
          </p:nvPr>
        </p:nvSpPr>
        <p:spPr/>
        <p:txBody>
          <a:bodyPr/>
          <a:lstStyle/>
          <a:p>
            <a:r>
              <a:rPr lang="en-US" dirty="0" smtClean="0"/>
              <a:t>A. Your thoughts </a:t>
            </a:r>
          </a:p>
          <a:p>
            <a:r>
              <a:rPr lang="en-US" dirty="0" smtClean="0"/>
              <a:t>B. Your feelings</a:t>
            </a:r>
            <a:endParaRPr lang="en-US" dirty="0"/>
          </a:p>
        </p:txBody>
      </p:sp>
    </p:spTree>
    <p:extLst>
      <p:ext uri="{BB962C8B-B14F-4D97-AF65-F5344CB8AC3E}">
        <p14:creationId xmlns:p14="http://schemas.microsoft.com/office/powerpoint/2010/main" val="36106618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 When finishing a job, do you like to: </a:t>
            </a:r>
            <a:endParaRPr lang="en-US" dirty="0"/>
          </a:p>
        </p:txBody>
      </p:sp>
      <p:sp>
        <p:nvSpPr>
          <p:cNvPr id="3" name="Content Placeholder 2"/>
          <p:cNvSpPr>
            <a:spLocks noGrp="1"/>
          </p:cNvSpPr>
          <p:nvPr>
            <p:ph idx="1"/>
          </p:nvPr>
        </p:nvSpPr>
        <p:spPr/>
        <p:txBody>
          <a:bodyPr/>
          <a:lstStyle/>
          <a:p>
            <a:r>
              <a:rPr lang="en-US" dirty="0" smtClean="0"/>
              <a:t>A. Tie up all the loose ends</a:t>
            </a:r>
          </a:p>
          <a:p>
            <a:r>
              <a:rPr lang="en-US" dirty="0" smtClean="0"/>
              <a:t>B. Move on to something else</a:t>
            </a:r>
            <a:endParaRPr lang="en-US" dirty="0"/>
          </a:p>
        </p:txBody>
      </p:sp>
    </p:spTree>
    <p:extLst>
      <p:ext uri="{BB962C8B-B14F-4D97-AF65-F5344CB8AC3E}">
        <p14:creationId xmlns:p14="http://schemas.microsoft.com/office/powerpoint/2010/main" val="19157371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 Do you prefer to work:</a:t>
            </a:r>
            <a:endParaRPr lang="en-US" dirty="0"/>
          </a:p>
        </p:txBody>
      </p:sp>
      <p:sp>
        <p:nvSpPr>
          <p:cNvPr id="3" name="Content Placeholder 2"/>
          <p:cNvSpPr>
            <a:spLocks noGrp="1"/>
          </p:cNvSpPr>
          <p:nvPr>
            <p:ph idx="1"/>
          </p:nvPr>
        </p:nvSpPr>
        <p:spPr/>
        <p:txBody>
          <a:bodyPr/>
          <a:lstStyle/>
          <a:p>
            <a:r>
              <a:rPr lang="en-US" dirty="0" smtClean="0"/>
              <a:t>A. To deadlines</a:t>
            </a:r>
          </a:p>
          <a:p>
            <a:r>
              <a:rPr lang="en-US" dirty="0" smtClean="0"/>
              <a:t>B. Just whenever</a:t>
            </a:r>
            <a:endParaRPr lang="en-US" dirty="0"/>
          </a:p>
        </p:txBody>
      </p:sp>
    </p:spTree>
    <p:extLst>
      <p:ext uri="{BB962C8B-B14F-4D97-AF65-F5344CB8AC3E}">
        <p14:creationId xmlns:p14="http://schemas.microsoft.com/office/powerpoint/2010/main" val="2205090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 Are you the kind of person who:</a:t>
            </a:r>
            <a:endParaRPr lang="en-US" dirty="0"/>
          </a:p>
        </p:txBody>
      </p:sp>
      <p:sp>
        <p:nvSpPr>
          <p:cNvPr id="3" name="Content Placeholder 2"/>
          <p:cNvSpPr>
            <a:spLocks noGrp="1"/>
          </p:cNvSpPr>
          <p:nvPr>
            <p:ph idx="1"/>
          </p:nvPr>
        </p:nvSpPr>
        <p:spPr/>
        <p:txBody>
          <a:bodyPr/>
          <a:lstStyle/>
          <a:p>
            <a:r>
              <a:rPr lang="en-US" dirty="0" smtClean="0"/>
              <a:t>A. Is rather talkative</a:t>
            </a:r>
          </a:p>
          <a:p>
            <a:r>
              <a:rPr lang="en-US" dirty="0" smtClean="0"/>
              <a:t>B. Doesn’t miss much</a:t>
            </a:r>
          </a:p>
          <a:p>
            <a:endParaRPr lang="en-US" dirty="0"/>
          </a:p>
        </p:txBody>
      </p:sp>
    </p:spTree>
    <p:extLst>
      <p:ext uri="{BB962C8B-B14F-4D97-AF65-F5344CB8AC3E}">
        <p14:creationId xmlns:p14="http://schemas.microsoft.com/office/powerpoint/2010/main" val="31406676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44. Are you inclined to take what is said</a:t>
            </a:r>
            <a:endParaRPr lang="en-US" dirty="0"/>
          </a:p>
        </p:txBody>
      </p:sp>
      <p:sp>
        <p:nvSpPr>
          <p:cNvPr id="3" name="Content Placeholder 2"/>
          <p:cNvSpPr>
            <a:spLocks noGrp="1"/>
          </p:cNvSpPr>
          <p:nvPr>
            <p:ph idx="1"/>
          </p:nvPr>
        </p:nvSpPr>
        <p:spPr/>
        <p:txBody>
          <a:bodyPr/>
          <a:lstStyle/>
          <a:p>
            <a:r>
              <a:rPr lang="en-US" dirty="0" smtClean="0"/>
              <a:t>A. More literally</a:t>
            </a:r>
          </a:p>
          <a:p>
            <a:r>
              <a:rPr lang="en-US" dirty="0" smtClean="0"/>
              <a:t>B. More figuratively </a:t>
            </a:r>
            <a:endParaRPr lang="en-US" dirty="0"/>
          </a:p>
        </p:txBody>
      </p:sp>
    </p:spTree>
    <p:extLst>
      <p:ext uri="{BB962C8B-B14F-4D97-AF65-F5344CB8AC3E}">
        <p14:creationId xmlns:p14="http://schemas.microsoft.com/office/powerpoint/2010/main" val="3902523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45. Do you more often see:</a:t>
            </a:r>
            <a:endParaRPr lang="en-US" dirty="0"/>
          </a:p>
        </p:txBody>
      </p:sp>
      <p:sp>
        <p:nvSpPr>
          <p:cNvPr id="3" name="Content Placeholder 2"/>
          <p:cNvSpPr>
            <a:spLocks noGrp="1"/>
          </p:cNvSpPr>
          <p:nvPr>
            <p:ph idx="1"/>
          </p:nvPr>
        </p:nvSpPr>
        <p:spPr/>
        <p:txBody>
          <a:bodyPr/>
          <a:lstStyle/>
          <a:p>
            <a:r>
              <a:rPr lang="en-US" dirty="0" smtClean="0"/>
              <a:t>A. What is right in front of you</a:t>
            </a:r>
          </a:p>
          <a:p>
            <a:r>
              <a:rPr lang="en-US" dirty="0" smtClean="0"/>
              <a:t>B. What can only be imagined</a:t>
            </a:r>
            <a:endParaRPr lang="en-US" dirty="0"/>
          </a:p>
        </p:txBody>
      </p:sp>
    </p:spTree>
    <p:extLst>
      <p:ext uri="{BB962C8B-B14F-4D97-AF65-F5344CB8AC3E}">
        <p14:creationId xmlns:p14="http://schemas.microsoft.com/office/powerpoint/2010/main" val="22810861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46. Is it worse to be: </a:t>
            </a:r>
            <a:endParaRPr lang="en-US" dirty="0"/>
          </a:p>
        </p:txBody>
      </p:sp>
      <p:sp>
        <p:nvSpPr>
          <p:cNvPr id="3" name="Content Placeholder 2"/>
          <p:cNvSpPr>
            <a:spLocks noGrp="1"/>
          </p:cNvSpPr>
          <p:nvPr>
            <p:ph idx="1"/>
          </p:nvPr>
        </p:nvSpPr>
        <p:spPr/>
        <p:txBody>
          <a:bodyPr/>
          <a:lstStyle/>
          <a:p>
            <a:r>
              <a:rPr lang="en-US" dirty="0" smtClean="0"/>
              <a:t>A. A softy</a:t>
            </a:r>
          </a:p>
          <a:p>
            <a:r>
              <a:rPr lang="en-US" dirty="0" smtClean="0"/>
              <a:t>B. Hard-nosed</a:t>
            </a:r>
            <a:endParaRPr lang="en-US" dirty="0"/>
          </a:p>
        </p:txBody>
      </p:sp>
    </p:spTree>
    <p:extLst>
      <p:ext uri="{BB962C8B-B14F-4D97-AF65-F5344CB8AC3E}">
        <p14:creationId xmlns:p14="http://schemas.microsoft.com/office/powerpoint/2010/main" val="3138160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Are you more: 	</a:t>
            </a:r>
            <a:endParaRPr lang="en-US" dirty="0"/>
          </a:p>
        </p:txBody>
      </p:sp>
      <p:sp>
        <p:nvSpPr>
          <p:cNvPr id="3" name="Content Placeholder 2"/>
          <p:cNvSpPr>
            <a:spLocks noGrp="1"/>
          </p:cNvSpPr>
          <p:nvPr>
            <p:ph idx="1"/>
          </p:nvPr>
        </p:nvSpPr>
        <p:spPr/>
        <p:txBody>
          <a:bodyPr/>
          <a:lstStyle/>
          <a:p>
            <a:r>
              <a:rPr lang="en-US" dirty="0" smtClean="0"/>
              <a:t>A. Observant than introspective</a:t>
            </a:r>
          </a:p>
          <a:p>
            <a:r>
              <a:rPr lang="en-US" dirty="0" smtClean="0"/>
              <a:t>B. Introspective than observant</a:t>
            </a:r>
            <a:endParaRPr lang="en-US" dirty="0"/>
          </a:p>
        </p:txBody>
      </p:sp>
    </p:spTree>
    <p:extLst>
      <p:ext uri="{BB962C8B-B14F-4D97-AF65-F5344CB8AC3E}">
        <p14:creationId xmlns:p14="http://schemas.microsoft.com/office/powerpoint/2010/main" val="24134849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47. In trying circumstances are you sometimes: </a:t>
            </a:r>
            <a:endParaRPr lang="en-US" dirty="0"/>
          </a:p>
        </p:txBody>
      </p:sp>
      <p:sp>
        <p:nvSpPr>
          <p:cNvPr id="3" name="Content Placeholder 2"/>
          <p:cNvSpPr>
            <a:spLocks noGrp="1"/>
          </p:cNvSpPr>
          <p:nvPr>
            <p:ph idx="1"/>
          </p:nvPr>
        </p:nvSpPr>
        <p:spPr/>
        <p:txBody>
          <a:bodyPr/>
          <a:lstStyle/>
          <a:p>
            <a:r>
              <a:rPr lang="en-US" dirty="0" smtClean="0"/>
              <a:t>A. Too unsympathetic</a:t>
            </a:r>
          </a:p>
          <a:p>
            <a:r>
              <a:rPr lang="en-US" dirty="0" smtClean="0"/>
              <a:t>B. Too sympathetic</a:t>
            </a:r>
            <a:endParaRPr lang="en-US" dirty="0"/>
          </a:p>
        </p:txBody>
      </p:sp>
    </p:spTree>
    <p:extLst>
      <p:ext uri="{BB962C8B-B14F-4D97-AF65-F5344CB8AC3E}">
        <p14:creationId xmlns:p14="http://schemas.microsoft.com/office/powerpoint/2010/main" val="14979892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48. Do you tend to choose:</a:t>
            </a:r>
            <a:endParaRPr lang="en-US" dirty="0"/>
          </a:p>
        </p:txBody>
      </p:sp>
      <p:sp>
        <p:nvSpPr>
          <p:cNvPr id="3" name="Content Placeholder 2"/>
          <p:cNvSpPr>
            <a:spLocks noGrp="1"/>
          </p:cNvSpPr>
          <p:nvPr>
            <p:ph idx="1"/>
          </p:nvPr>
        </p:nvSpPr>
        <p:spPr/>
        <p:txBody>
          <a:bodyPr/>
          <a:lstStyle/>
          <a:p>
            <a:r>
              <a:rPr lang="en-US" dirty="0" smtClean="0"/>
              <a:t>A. Rather carefully</a:t>
            </a:r>
          </a:p>
          <a:p>
            <a:r>
              <a:rPr lang="en-US" dirty="0" smtClean="0"/>
              <a:t>B. Somewhat impulsively</a:t>
            </a:r>
          </a:p>
          <a:p>
            <a:endParaRPr lang="en-US" dirty="0"/>
          </a:p>
        </p:txBody>
      </p:sp>
    </p:spTree>
    <p:extLst>
      <p:ext uri="{BB962C8B-B14F-4D97-AF65-F5344CB8AC3E}">
        <p14:creationId xmlns:p14="http://schemas.microsoft.com/office/powerpoint/2010/main" val="1386013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 Are you inclined to be more:</a:t>
            </a:r>
            <a:endParaRPr lang="en-US" dirty="0"/>
          </a:p>
        </p:txBody>
      </p:sp>
      <p:sp>
        <p:nvSpPr>
          <p:cNvPr id="3" name="Content Placeholder 2"/>
          <p:cNvSpPr>
            <a:spLocks noGrp="1"/>
          </p:cNvSpPr>
          <p:nvPr>
            <p:ph idx="1"/>
          </p:nvPr>
        </p:nvSpPr>
        <p:spPr/>
        <p:txBody>
          <a:bodyPr/>
          <a:lstStyle/>
          <a:p>
            <a:r>
              <a:rPr lang="en-US" dirty="0" smtClean="0"/>
              <a:t>A. Hurried than leisurely </a:t>
            </a:r>
          </a:p>
          <a:p>
            <a:r>
              <a:rPr lang="en-US" dirty="0" smtClean="0"/>
              <a:t>B. Leisurely than hurried</a:t>
            </a:r>
            <a:endParaRPr lang="en-US" dirty="0"/>
          </a:p>
        </p:txBody>
      </p:sp>
    </p:spTree>
    <p:extLst>
      <p:ext uri="{BB962C8B-B14F-4D97-AF65-F5344CB8AC3E}">
        <p14:creationId xmlns:p14="http://schemas.microsoft.com/office/powerpoint/2010/main" val="9071747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 At school, do you tend to be:</a:t>
            </a:r>
            <a:endParaRPr lang="en-US" dirty="0"/>
          </a:p>
        </p:txBody>
      </p:sp>
      <p:sp>
        <p:nvSpPr>
          <p:cNvPr id="3" name="Content Placeholder 2"/>
          <p:cNvSpPr>
            <a:spLocks noGrp="1"/>
          </p:cNvSpPr>
          <p:nvPr>
            <p:ph idx="1"/>
          </p:nvPr>
        </p:nvSpPr>
        <p:spPr/>
        <p:txBody>
          <a:bodyPr/>
          <a:lstStyle/>
          <a:p>
            <a:r>
              <a:rPr lang="en-US" dirty="0" smtClean="0"/>
              <a:t>A. Sociable with your peers</a:t>
            </a:r>
          </a:p>
          <a:p>
            <a:r>
              <a:rPr lang="en-US" dirty="0" smtClean="0"/>
              <a:t>B. Keep more to yourself</a:t>
            </a:r>
            <a:endParaRPr lang="en-US" dirty="0"/>
          </a:p>
        </p:txBody>
      </p:sp>
    </p:spTree>
    <p:extLst>
      <p:ext uri="{BB962C8B-B14F-4D97-AF65-F5344CB8AC3E}">
        <p14:creationId xmlns:p14="http://schemas.microsoft.com/office/powerpoint/2010/main" val="7759851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Are you more likely to trust:</a:t>
            </a:r>
            <a:endParaRPr lang="en-US" dirty="0"/>
          </a:p>
        </p:txBody>
      </p:sp>
      <p:sp>
        <p:nvSpPr>
          <p:cNvPr id="3" name="Content Placeholder 2"/>
          <p:cNvSpPr>
            <a:spLocks noGrp="1"/>
          </p:cNvSpPr>
          <p:nvPr>
            <p:ph idx="1"/>
          </p:nvPr>
        </p:nvSpPr>
        <p:spPr/>
        <p:txBody>
          <a:bodyPr/>
          <a:lstStyle/>
          <a:p>
            <a:r>
              <a:rPr lang="en-US" dirty="0" smtClean="0"/>
              <a:t>A. Your experiences</a:t>
            </a:r>
          </a:p>
          <a:p>
            <a:r>
              <a:rPr lang="en-US" dirty="0" smtClean="0"/>
              <a:t>B. Your conceptions</a:t>
            </a:r>
            <a:endParaRPr lang="en-US" dirty="0"/>
          </a:p>
        </p:txBody>
      </p:sp>
    </p:spTree>
    <p:extLst>
      <p:ext uri="{BB962C8B-B14F-4D97-AF65-F5344CB8AC3E}">
        <p14:creationId xmlns:p14="http://schemas.microsoft.com/office/powerpoint/2010/main" val="31906914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52. Are you more inclined to feel:</a:t>
            </a:r>
            <a:endParaRPr lang="en-US" dirty="0"/>
          </a:p>
        </p:txBody>
      </p:sp>
      <p:sp>
        <p:nvSpPr>
          <p:cNvPr id="3" name="Content Placeholder 2"/>
          <p:cNvSpPr>
            <a:spLocks noGrp="1"/>
          </p:cNvSpPr>
          <p:nvPr>
            <p:ph idx="1"/>
          </p:nvPr>
        </p:nvSpPr>
        <p:spPr/>
        <p:txBody>
          <a:bodyPr/>
          <a:lstStyle/>
          <a:p>
            <a:r>
              <a:rPr lang="en-US" dirty="0" smtClean="0"/>
              <a:t>A. Down to earth</a:t>
            </a:r>
          </a:p>
          <a:p>
            <a:r>
              <a:rPr lang="en-US" dirty="0" smtClean="0"/>
              <a:t>B. Somewhat removed</a:t>
            </a:r>
            <a:endParaRPr lang="en-US" dirty="0"/>
          </a:p>
        </p:txBody>
      </p:sp>
    </p:spTree>
    <p:extLst>
      <p:ext uri="{BB962C8B-B14F-4D97-AF65-F5344CB8AC3E}">
        <p14:creationId xmlns:p14="http://schemas.microsoft.com/office/powerpoint/2010/main" val="9831302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53. DO you think of yourself as a:</a:t>
            </a:r>
            <a:endParaRPr lang="en-US" dirty="0"/>
          </a:p>
        </p:txBody>
      </p:sp>
      <p:sp>
        <p:nvSpPr>
          <p:cNvPr id="3" name="Content Placeholder 2"/>
          <p:cNvSpPr>
            <a:spLocks noGrp="1"/>
          </p:cNvSpPr>
          <p:nvPr>
            <p:ph idx="1"/>
          </p:nvPr>
        </p:nvSpPr>
        <p:spPr/>
        <p:txBody>
          <a:bodyPr/>
          <a:lstStyle/>
          <a:p>
            <a:r>
              <a:rPr lang="en-US" dirty="0" smtClean="0"/>
              <a:t>A. Tough-minded person</a:t>
            </a:r>
          </a:p>
          <a:p>
            <a:r>
              <a:rPr lang="en-US" dirty="0" smtClean="0"/>
              <a:t>B. Tender-hearted person</a:t>
            </a:r>
            <a:endParaRPr lang="en-US" dirty="0"/>
          </a:p>
        </p:txBody>
      </p:sp>
    </p:spTree>
    <p:extLst>
      <p:ext uri="{BB962C8B-B14F-4D97-AF65-F5344CB8AC3E}">
        <p14:creationId xmlns:p14="http://schemas.microsoft.com/office/powerpoint/2010/main" val="8558718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54. Do you value in yourself more that you are:</a:t>
            </a:r>
            <a:endParaRPr lang="en-US" dirty="0"/>
          </a:p>
        </p:txBody>
      </p:sp>
      <p:sp>
        <p:nvSpPr>
          <p:cNvPr id="3" name="Content Placeholder 2"/>
          <p:cNvSpPr>
            <a:spLocks noGrp="1"/>
          </p:cNvSpPr>
          <p:nvPr>
            <p:ph idx="1"/>
          </p:nvPr>
        </p:nvSpPr>
        <p:spPr/>
        <p:txBody>
          <a:bodyPr/>
          <a:lstStyle/>
          <a:p>
            <a:r>
              <a:rPr lang="en-US" dirty="0" smtClean="0"/>
              <a:t>A. Reasonable</a:t>
            </a:r>
          </a:p>
          <a:p>
            <a:r>
              <a:rPr lang="en-US" dirty="0" smtClean="0"/>
              <a:t>B. Devoted</a:t>
            </a:r>
            <a:endParaRPr lang="en-US" dirty="0"/>
          </a:p>
        </p:txBody>
      </p:sp>
    </p:spTree>
    <p:extLst>
      <p:ext uri="{BB962C8B-B14F-4D97-AF65-F5344CB8AC3E}">
        <p14:creationId xmlns:p14="http://schemas.microsoft.com/office/powerpoint/2010/main" val="1052873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 Do you usually want things:</a:t>
            </a:r>
            <a:endParaRPr lang="en-US" dirty="0"/>
          </a:p>
        </p:txBody>
      </p:sp>
      <p:sp>
        <p:nvSpPr>
          <p:cNvPr id="3" name="Content Placeholder 2"/>
          <p:cNvSpPr>
            <a:spLocks noGrp="1"/>
          </p:cNvSpPr>
          <p:nvPr>
            <p:ph idx="1"/>
          </p:nvPr>
        </p:nvSpPr>
        <p:spPr/>
        <p:txBody>
          <a:bodyPr/>
          <a:lstStyle/>
          <a:p>
            <a:r>
              <a:rPr lang="en-US" dirty="0" smtClean="0"/>
              <a:t>A. Settled and decided</a:t>
            </a:r>
          </a:p>
          <a:p>
            <a:r>
              <a:rPr lang="en-US" dirty="0" smtClean="0"/>
              <a:t>B. Just penciled in</a:t>
            </a:r>
            <a:endParaRPr lang="en-US" dirty="0"/>
          </a:p>
        </p:txBody>
      </p:sp>
    </p:spTree>
    <p:extLst>
      <p:ext uri="{BB962C8B-B14F-4D97-AF65-F5344CB8AC3E}">
        <p14:creationId xmlns:p14="http://schemas.microsoft.com/office/powerpoint/2010/main" val="32110777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56. Would you say you are more:</a:t>
            </a:r>
            <a:endParaRPr lang="en-US" dirty="0"/>
          </a:p>
        </p:txBody>
      </p:sp>
      <p:sp>
        <p:nvSpPr>
          <p:cNvPr id="3" name="Content Placeholder 2"/>
          <p:cNvSpPr>
            <a:spLocks noGrp="1"/>
          </p:cNvSpPr>
          <p:nvPr>
            <p:ph idx="1"/>
          </p:nvPr>
        </p:nvSpPr>
        <p:spPr/>
        <p:txBody>
          <a:bodyPr/>
          <a:lstStyle/>
          <a:p>
            <a:r>
              <a:rPr lang="en-US" dirty="0" smtClean="0"/>
              <a:t>A. Serious and determined</a:t>
            </a:r>
          </a:p>
          <a:p>
            <a:r>
              <a:rPr lang="en-US" dirty="0" smtClean="0"/>
              <a:t>B. Easy going</a:t>
            </a:r>
            <a:endParaRPr lang="en-US" dirty="0"/>
          </a:p>
        </p:txBody>
      </p:sp>
    </p:spTree>
    <p:extLst>
      <p:ext uri="{BB962C8B-B14F-4D97-AF65-F5344CB8AC3E}">
        <p14:creationId xmlns:p14="http://schemas.microsoft.com/office/powerpoint/2010/main" val="2605244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Is it worse to: </a:t>
            </a:r>
            <a:endParaRPr lang="en-US" dirty="0"/>
          </a:p>
        </p:txBody>
      </p:sp>
      <p:sp>
        <p:nvSpPr>
          <p:cNvPr id="3" name="Content Placeholder 2"/>
          <p:cNvSpPr>
            <a:spLocks noGrp="1"/>
          </p:cNvSpPr>
          <p:nvPr>
            <p:ph idx="1"/>
          </p:nvPr>
        </p:nvSpPr>
        <p:spPr/>
        <p:txBody>
          <a:bodyPr/>
          <a:lstStyle/>
          <a:p>
            <a:r>
              <a:rPr lang="en-US" dirty="0" smtClean="0"/>
              <a:t>A. Have your head in the clouds</a:t>
            </a:r>
          </a:p>
          <a:p>
            <a:r>
              <a:rPr lang="en-US" dirty="0" smtClean="0"/>
              <a:t>B. Be in a rut</a:t>
            </a:r>
            <a:endParaRPr lang="en-US" dirty="0"/>
          </a:p>
        </p:txBody>
      </p:sp>
    </p:spTree>
    <p:extLst>
      <p:ext uri="{BB962C8B-B14F-4D97-AF65-F5344CB8AC3E}">
        <p14:creationId xmlns:p14="http://schemas.microsoft.com/office/powerpoint/2010/main" val="9795048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57. Do you consider yourself:</a:t>
            </a:r>
            <a:endParaRPr lang="en-US" dirty="0"/>
          </a:p>
        </p:txBody>
      </p:sp>
      <p:sp>
        <p:nvSpPr>
          <p:cNvPr id="3" name="Content Placeholder 2"/>
          <p:cNvSpPr>
            <a:spLocks noGrp="1"/>
          </p:cNvSpPr>
          <p:nvPr>
            <p:ph idx="1"/>
          </p:nvPr>
        </p:nvSpPr>
        <p:spPr/>
        <p:txBody>
          <a:bodyPr/>
          <a:lstStyle/>
          <a:p>
            <a:r>
              <a:rPr lang="en-US" dirty="0" smtClean="0"/>
              <a:t>A. A good conversationalist</a:t>
            </a:r>
          </a:p>
          <a:p>
            <a:r>
              <a:rPr lang="en-US" dirty="0" smtClean="0"/>
              <a:t>B. A good listener</a:t>
            </a:r>
            <a:endParaRPr lang="en-US" dirty="0"/>
          </a:p>
        </p:txBody>
      </p:sp>
    </p:spTree>
    <p:extLst>
      <p:ext uri="{BB962C8B-B14F-4D97-AF65-F5344CB8AC3E}">
        <p14:creationId xmlns:p14="http://schemas.microsoft.com/office/powerpoint/2010/main" val="41977430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58. Do you prize yourself in:</a:t>
            </a:r>
            <a:endParaRPr lang="en-US" dirty="0"/>
          </a:p>
        </p:txBody>
      </p:sp>
      <p:sp>
        <p:nvSpPr>
          <p:cNvPr id="3" name="Content Placeholder 2"/>
          <p:cNvSpPr>
            <a:spLocks noGrp="1"/>
          </p:cNvSpPr>
          <p:nvPr>
            <p:ph idx="1"/>
          </p:nvPr>
        </p:nvSpPr>
        <p:spPr/>
        <p:txBody>
          <a:bodyPr/>
          <a:lstStyle/>
          <a:p>
            <a:r>
              <a:rPr lang="en-US" dirty="0" smtClean="0"/>
              <a:t>A. A strong hold on reality</a:t>
            </a:r>
          </a:p>
          <a:p>
            <a:r>
              <a:rPr lang="en-US" dirty="0" smtClean="0"/>
              <a:t>B. A vivid imagination</a:t>
            </a:r>
            <a:endParaRPr lang="en-US" dirty="0"/>
          </a:p>
        </p:txBody>
      </p:sp>
    </p:spTree>
    <p:extLst>
      <p:ext uri="{BB962C8B-B14F-4D97-AF65-F5344CB8AC3E}">
        <p14:creationId xmlns:p14="http://schemas.microsoft.com/office/powerpoint/2010/main" val="13715351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59. Are you drawn more to:</a:t>
            </a:r>
            <a:endParaRPr lang="en-US" dirty="0"/>
          </a:p>
        </p:txBody>
      </p:sp>
      <p:sp>
        <p:nvSpPr>
          <p:cNvPr id="3" name="Content Placeholder 2"/>
          <p:cNvSpPr>
            <a:spLocks noGrp="1"/>
          </p:cNvSpPr>
          <p:nvPr>
            <p:ph idx="1"/>
          </p:nvPr>
        </p:nvSpPr>
        <p:spPr/>
        <p:txBody>
          <a:bodyPr/>
          <a:lstStyle/>
          <a:p>
            <a:r>
              <a:rPr lang="en-US" dirty="0" smtClean="0"/>
              <a:t>A. Fundamentals</a:t>
            </a:r>
          </a:p>
          <a:p>
            <a:r>
              <a:rPr lang="en-US" dirty="0" smtClean="0"/>
              <a:t>B. Overtones</a:t>
            </a:r>
            <a:endParaRPr lang="en-US" dirty="0"/>
          </a:p>
        </p:txBody>
      </p:sp>
    </p:spTree>
    <p:extLst>
      <p:ext uri="{BB962C8B-B14F-4D97-AF65-F5344CB8AC3E}">
        <p14:creationId xmlns:p14="http://schemas.microsoft.com/office/powerpoint/2010/main" val="39935201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 Which seems the greater fault:</a:t>
            </a:r>
            <a:endParaRPr lang="en-US" dirty="0"/>
          </a:p>
        </p:txBody>
      </p:sp>
      <p:sp>
        <p:nvSpPr>
          <p:cNvPr id="3" name="Content Placeholder 2"/>
          <p:cNvSpPr>
            <a:spLocks noGrp="1"/>
          </p:cNvSpPr>
          <p:nvPr>
            <p:ph idx="1"/>
          </p:nvPr>
        </p:nvSpPr>
        <p:spPr/>
        <p:txBody>
          <a:bodyPr/>
          <a:lstStyle/>
          <a:p>
            <a:r>
              <a:rPr lang="en-US" dirty="0" smtClean="0"/>
              <a:t>A. To be too compassionate</a:t>
            </a:r>
          </a:p>
          <a:p>
            <a:r>
              <a:rPr lang="en-US" dirty="0" smtClean="0"/>
              <a:t>B. To be too dispassionate</a:t>
            </a:r>
            <a:endParaRPr lang="en-US" dirty="0"/>
          </a:p>
        </p:txBody>
      </p:sp>
    </p:spTree>
    <p:extLst>
      <p:ext uri="{BB962C8B-B14F-4D97-AF65-F5344CB8AC3E}">
        <p14:creationId xmlns:p14="http://schemas.microsoft.com/office/powerpoint/2010/main" val="7654450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 Are you swayed more by:</a:t>
            </a:r>
            <a:endParaRPr lang="en-US" dirty="0"/>
          </a:p>
        </p:txBody>
      </p:sp>
      <p:sp>
        <p:nvSpPr>
          <p:cNvPr id="3" name="Content Placeholder 2"/>
          <p:cNvSpPr>
            <a:spLocks noGrp="1"/>
          </p:cNvSpPr>
          <p:nvPr>
            <p:ph idx="1"/>
          </p:nvPr>
        </p:nvSpPr>
        <p:spPr/>
        <p:txBody>
          <a:bodyPr/>
          <a:lstStyle/>
          <a:p>
            <a:r>
              <a:rPr lang="en-US" dirty="0" smtClean="0"/>
              <a:t>A. Convincing evidence</a:t>
            </a:r>
          </a:p>
          <a:p>
            <a:r>
              <a:rPr lang="en-US" dirty="0" smtClean="0"/>
              <a:t>B. A touching appeal</a:t>
            </a:r>
            <a:endParaRPr lang="en-US" dirty="0"/>
          </a:p>
        </p:txBody>
      </p:sp>
    </p:spTree>
    <p:extLst>
      <p:ext uri="{BB962C8B-B14F-4D97-AF65-F5344CB8AC3E}">
        <p14:creationId xmlns:p14="http://schemas.microsoft.com/office/powerpoint/2010/main" val="6658781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 Do you feel better about:</a:t>
            </a:r>
            <a:endParaRPr lang="en-US" dirty="0"/>
          </a:p>
        </p:txBody>
      </p:sp>
      <p:sp>
        <p:nvSpPr>
          <p:cNvPr id="3" name="Content Placeholder 2"/>
          <p:cNvSpPr>
            <a:spLocks noGrp="1"/>
          </p:cNvSpPr>
          <p:nvPr>
            <p:ph idx="1"/>
          </p:nvPr>
        </p:nvSpPr>
        <p:spPr/>
        <p:txBody>
          <a:bodyPr/>
          <a:lstStyle/>
          <a:p>
            <a:r>
              <a:rPr lang="en-US" dirty="0" smtClean="0"/>
              <a:t>A. Coming to closure</a:t>
            </a:r>
          </a:p>
          <a:p>
            <a:r>
              <a:rPr lang="en-US" dirty="0" smtClean="0"/>
              <a:t>B. Keeping your options open</a:t>
            </a:r>
            <a:endParaRPr lang="en-US" dirty="0"/>
          </a:p>
        </p:txBody>
      </p:sp>
    </p:spTree>
    <p:extLst>
      <p:ext uri="{BB962C8B-B14F-4D97-AF65-F5344CB8AC3E}">
        <p14:creationId xmlns:p14="http://schemas.microsoft.com/office/powerpoint/2010/main" val="16520194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63. Is it preferable mostly to:</a:t>
            </a:r>
            <a:endParaRPr lang="en-US" dirty="0"/>
          </a:p>
        </p:txBody>
      </p:sp>
      <p:sp>
        <p:nvSpPr>
          <p:cNvPr id="3" name="Content Placeholder 2"/>
          <p:cNvSpPr>
            <a:spLocks noGrp="1"/>
          </p:cNvSpPr>
          <p:nvPr>
            <p:ph idx="1"/>
          </p:nvPr>
        </p:nvSpPr>
        <p:spPr/>
        <p:txBody>
          <a:bodyPr/>
          <a:lstStyle/>
          <a:p>
            <a:r>
              <a:rPr lang="en-US" dirty="0" smtClean="0"/>
              <a:t>A. Make sure things are arranged</a:t>
            </a:r>
          </a:p>
          <a:p>
            <a:r>
              <a:rPr lang="en-US" dirty="0" smtClean="0"/>
              <a:t>B. Just let things happen naturally</a:t>
            </a:r>
            <a:endParaRPr lang="en-US" dirty="0"/>
          </a:p>
        </p:txBody>
      </p:sp>
    </p:spTree>
    <p:extLst>
      <p:ext uri="{BB962C8B-B14F-4D97-AF65-F5344CB8AC3E}">
        <p14:creationId xmlns:p14="http://schemas.microsoft.com/office/powerpoint/2010/main" val="35118019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64. Are you inclined to be:</a:t>
            </a:r>
            <a:endParaRPr lang="en-US" dirty="0"/>
          </a:p>
        </p:txBody>
      </p:sp>
      <p:sp>
        <p:nvSpPr>
          <p:cNvPr id="3" name="Content Placeholder 2"/>
          <p:cNvSpPr>
            <a:spLocks noGrp="1"/>
          </p:cNvSpPr>
          <p:nvPr>
            <p:ph idx="1"/>
          </p:nvPr>
        </p:nvSpPr>
        <p:spPr/>
        <p:txBody>
          <a:bodyPr/>
          <a:lstStyle/>
          <a:p>
            <a:r>
              <a:rPr lang="en-US" dirty="0" smtClean="0"/>
              <a:t>A. Easy to approach</a:t>
            </a:r>
          </a:p>
          <a:p>
            <a:r>
              <a:rPr lang="en-US" dirty="0" smtClean="0"/>
              <a:t>B. Somewhat reserved</a:t>
            </a:r>
            <a:endParaRPr lang="en-US" dirty="0"/>
          </a:p>
        </p:txBody>
      </p:sp>
    </p:spTree>
    <p:extLst>
      <p:ext uri="{BB962C8B-B14F-4D97-AF65-F5344CB8AC3E}">
        <p14:creationId xmlns:p14="http://schemas.microsoft.com/office/powerpoint/2010/main" val="1553018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65. In stories, </a:t>
            </a:r>
            <a:r>
              <a:rPr lang="en-US" dirty="0"/>
              <a:t>d</a:t>
            </a:r>
            <a:r>
              <a:rPr lang="en-US" dirty="0" smtClean="0"/>
              <a:t>o you prefer:</a:t>
            </a:r>
            <a:endParaRPr lang="en-US" dirty="0"/>
          </a:p>
        </p:txBody>
      </p:sp>
      <p:sp>
        <p:nvSpPr>
          <p:cNvPr id="3" name="Content Placeholder 2"/>
          <p:cNvSpPr>
            <a:spLocks noGrp="1"/>
          </p:cNvSpPr>
          <p:nvPr>
            <p:ph idx="1"/>
          </p:nvPr>
        </p:nvSpPr>
        <p:spPr/>
        <p:txBody>
          <a:bodyPr/>
          <a:lstStyle/>
          <a:p>
            <a:r>
              <a:rPr lang="en-US" dirty="0" smtClean="0"/>
              <a:t>A. Action and adventure</a:t>
            </a:r>
          </a:p>
          <a:p>
            <a:r>
              <a:rPr lang="en-US" dirty="0" smtClean="0"/>
              <a:t>B. Fantasy and heroism</a:t>
            </a:r>
            <a:endParaRPr lang="en-US" dirty="0"/>
          </a:p>
        </p:txBody>
      </p:sp>
    </p:spTree>
    <p:extLst>
      <p:ext uri="{BB962C8B-B14F-4D97-AF65-F5344CB8AC3E}">
        <p14:creationId xmlns:p14="http://schemas.microsoft.com/office/powerpoint/2010/main" val="12859866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66. Is it easier for you to:</a:t>
            </a:r>
            <a:endParaRPr lang="en-US" dirty="0"/>
          </a:p>
        </p:txBody>
      </p:sp>
      <p:sp>
        <p:nvSpPr>
          <p:cNvPr id="3" name="Content Placeholder 2"/>
          <p:cNvSpPr>
            <a:spLocks noGrp="1"/>
          </p:cNvSpPr>
          <p:nvPr>
            <p:ph idx="1"/>
          </p:nvPr>
        </p:nvSpPr>
        <p:spPr/>
        <p:txBody>
          <a:bodyPr/>
          <a:lstStyle/>
          <a:p>
            <a:r>
              <a:rPr lang="en-US" dirty="0" smtClean="0"/>
              <a:t>A. Put others to good use </a:t>
            </a:r>
          </a:p>
          <a:p>
            <a:r>
              <a:rPr lang="en-US" dirty="0" smtClean="0"/>
              <a:t>B. Identify with others </a:t>
            </a:r>
            <a:endParaRPr lang="en-US" dirty="0"/>
          </a:p>
        </p:txBody>
      </p:sp>
    </p:spTree>
    <p:extLst>
      <p:ext uri="{BB962C8B-B14F-4D97-AF65-F5344CB8AC3E}">
        <p14:creationId xmlns:p14="http://schemas.microsoft.com/office/powerpoint/2010/main" val="36416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With people, are you usually more:</a:t>
            </a:r>
            <a:endParaRPr lang="en-US" dirty="0"/>
          </a:p>
        </p:txBody>
      </p:sp>
      <p:sp>
        <p:nvSpPr>
          <p:cNvPr id="3" name="Content Placeholder 2"/>
          <p:cNvSpPr>
            <a:spLocks noGrp="1"/>
          </p:cNvSpPr>
          <p:nvPr>
            <p:ph idx="1"/>
          </p:nvPr>
        </p:nvSpPr>
        <p:spPr/>
        <p:txBody>
          <a:bodyPr/>
          <a:lstStyle/>
          <a:p>
            <a:r>
              <a:rPr lang="en-US" dirty="0" smtClean="0"/>
              <a:t>A. Firm than gentle</a:t>
            </a:r>
          </a:p>
          <a:p>
            <a:r>
              <a:rPr lang="en-US" dirty="0" smtClean="0"/>
              <a:t>B. Gentle than firm</a:t>
            </a:r>
            <a:endParaRPr lang="en-US" dirty="0"/>
          </a:p>
        </p:txBody>
      </p:sp>
    </p:spTree>
    <p:extLst>
      <p:ext uri="{BB962C8B-B14F-4D97-AF65-F5344CB8AC3E}">
        <p14:creationId xmlns:p14="http://schemas.microsoft.com/office/powerpoint/2010/main" val="13974712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68. Do you see yourself as basically:</a:t>
            </a:r>
            <a:endParaRPr lang="en-US" dirty="0"/>
          </a:p>
        </p:txBody>
      </p:sp>
      <p:sp>
        <p:nvSpPr>
          <p:cNvPr id="3" name="Content Placeholder 2"/>
          <p:cNvSpPr>
            <a:spLocks noGrp="1"/>
          </p:cNvSpPr>
          <p:nvPr>
            <p:ph idx="1"/>
          </p:nvPr>
        </p:nvSpPr>
        <p:spPr/>
        <p:txBody>
          <a:bodyPr/>
          <a:lstStyle/>
          <a:p>
            <a:r>
              <a:rPr lang="en-US" dirty="0" smtClean="0"/>
              <a:t>A. Thick-skinned</a:t>
            </a:r>
          </a:p>
          <a:p>
            <a:r>
              <a:rPr lang="en-US" dirty="0" smtClean="0"/>
              <a:t>B. Thin-skinned</a:t>
            </a:r>
            <a:endParaRPr lang="en-US" dirty="0"/>
          </a:p>
        </p:txBody>
      </p:sp>
    </p:spTree>
    <p:extLst>
      <p:ext uri="{BB962C8B-B14F-4D97-AF65-F5344CB8AC3E}">
        <p14:creationId xmlns:p14="http://schemas.microsoft.com/office/powerpoint/2010/main" val="26685194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69. Do you tend to notice:</a:t>
            </a:r>
            <a:endParaRPr lang="en-US" dirty="0"/>
          </a:p>
        </p:txBody>
      </p:sp>
      <p:sp>
        <p:nvSpPr>
          <p:cNvPr id="3" name="Content Placeholder 2"/>
          <p:cNvSpPr>
            <a:spLocks noGrp="1"/>
          </p:cNvSpPr>
          <p:nvPr>
            <p:ph idx="1"/>
          </p:nvPr>
        </p:nvSpPr>
        <p:spPr/>
        <p:txBody>
          <a:bodyPr/>
          <a:lstStyle/>
          <a:p>
            <a:r>
              <a:rPr lang="en-US" dirty="0" smtClean="0"/>
              <a:t>A. Disorderliness</a:t>
            </a:r>
          </a:p>
          <a:p>
            <a:r>
              <a:rPr lang="en-US" dirty="0" smtClean="0"/>
              <a:t>B. Opportunities for change</a:t>
            </a:r>
            <a:endParaRPr lang="en-US" dirty="0"/>
          </a:p>
        </p:txBody>
      </p:sp>
    </p:spTree>
    <p:extLst>
      <p:ext uri="{BB962C8B-B14F-4D97-AF65-F5344CB8AC3E}">
        <p14:creationId xmlns:p14="http://schemas.microsoft.com/office/powerpoint/2010/main" val="29303790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 Are you more:</a:t>
            </a:r>
            <a:endParaRPr lang="en-US" dirty="0"/>
          </a:p>
        </p:txBody>
      </p:sp>
      <p:sp>
        <p:nvSpPr>
          <p:cNvPr id="3" name="Content Placeholder 2"/>
          <p:cNvSpPr>
            <a:spLocks noGrp="1"/>
          </p:cNvSpPr>
          <p:nvPr>
            <p:ph idx="1"/>
          </p:nvPr>
        </p:nvSpPr>
        <p:spPr/>
        <p:txBody>
          <a:bodyPr/>
          <a:lstStyle/>
          <a:p>
            <a:r>
              <a:rPr lang="en-US" dirty="0" smtClean="0"/>
              <a:t>A. Routinized than whimsical </a:t>
            </a:r>
          </a:p>
          <a:p>
            <a:r>
              <a:rPr lang="en-US" dirty="0" smtClean="0"/>
              <a:t>B. Whimsical than routinized</a:t>
            </a:r>
            <a:endParaRPr lang="en-US" dirty="0"/>
          </a:p>
        </p:txBody>
      </p:sp>
    </p:spTree>
    <p:extLst>
      <p:ext uri="{BB962C8B-B14F-4D97-AF65-F5344CB8AC3E}">
        <p14:creationId xmlns:p14="http://schemas.microsoft.com/office/powerpoint/2010/main" val="10522142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Your Results</a:t>
            </a:r>
            <a:endParaRPr lang="en-US" dirty="0"/>
          </a:p>
        </p:txBody>
      </p:sp>
      <p:sp>
        <p:nvSpPr>
          <p:cNvPr id="3" name="Content Placeholder 2"/>
          <p:cNvSpPr>
            <a:spLocks noGrp="1"/>
          </p:cNvSpPr>
          <p:nvPr>
            <p:ph idx="1"/>
          </p:nvPr>
        </p:nvSpPr>
        <p:spPr/>
        <p:txBody>
          <a:bodyPr/>
          <a:lstStyle/>
          <a:p>
            <a:r>
              <a:rPr lang="en-US" dirty="0" smtClean="0"/>
              <a:t>Add down so that the total number of “A” answers is written in the box at the bottom of each column. DO the same for the “B” answers that you have checked. Each of the 14 boxes should have a number in it. </a:t>
            </a:r>
          </a:p>
          <a:p>
            <a:r>
              <a:rPr lang="en-US" dirty="0" smtClean="0"/>
              <a:t>Transfer the number in box #1 to the answer sheet box #1 below the answer sheet. Do this for box #2 as well. Note, however, that you have two numbers for boxes 3 through 8. Bring down the first number for each box beneath the sections, as indicate by the arrows. Now add all the pairs of numbers and enter the total in the </a:t>
            </a:r>
            <a:r>
              <a:rPr lang="en-US" dirty="0" err="1" smtClean="0"/>
              <a:t>oxes</a:t>
            </a:r>
            <a:r>
              <a:rPr lang="en-US" dirty="0" smtClean="0"/>
              <a:t> below the answer sheet, so each box has only one number. </a:t>
            </a:r>
            <a:endParaRPr lang="en-US" dirty="0"/>
          </a:p>
        </p:txBody>
      </p:sp>
    </p:spTree>
    <p:extLst>
      <p:ext uri="{BB962C8B-B14F-4D97-AF65-F5344CB8AC3E}">
        <p14:creationId xmlns:p14="http://schemas.microsoft.com/office/powerpoint/2010/main" val="39326426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Types!</a:t>
            </a:r>
            <a:endParaRPr lang="en-US" dirty="0"/>
          </a:p>
        </p:txBody>
      </p:sp>
      <p:sp>
        <p:nvSpPr>
          <p:cNvPr id="3" name="Content Placeholder 2"/>
          <p:cNvSpPr>
            <a:spLocks noGrp="1"/>
          </p:cNvSpPr>
          <p:nvPr>
            <p:ph idx="1"/>
          </p:nvPr>
        </p:nvSpPr>
        <p:spPr/>
        <p:txBody>
          <a:bodyPr/>
          <a:lstStyle/>
          <a:p>
            <a:r>
              <a:rPr lang="en-US" dirty="0"/>
              <a:t>https://www.16personalities.com/personality-types</a:t>
            </a:r>
          </a:p>
        </p:txBody>
      </p:sp>
    </p:spTree>
    <p:extLst>
      <p:ext uri="{BB962C8B-B14F-4D97-AF65-F5344CB8AC3E}">
        <p14:creationId xmlns:p14="http://schemas.microsoft.com/office/powerpoint/2010/main" val="11641429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Get into Groups of 3 with other Extraverts or Introverts</a:t>
            </a:r>
            <a:endParaRPr lang="en-US" dirty="0"/>
          </a:p>
        </p:txBody>
      </p:sp>
      <p:sp>
        <p:nvSpPr>
          <p:cNvPr id="4" name="Content Placeholder 3"/>
          <p:cNvSpPr>
            <a:spLocks noGrp="1"/>
          </p:cNvSpPr>
          <p:nvPr>
            <p:ph sz="half" idx="1"/>
          </p:nvPr>
        </p:nvSpPr>
        <p:spPr/>
        <p:txBody>
          <a:bodyPr/>
          <a:lstStyle/>
          <a:p>
            <a:r>
              <a:rPr lang="en-US" dirty="0"/>
              <a:t>Extravert Group:</a:t>
            </a:r>
          </a:p>
          <a:p>
            <a:r>
              <a:rPr lang="en-US" dirty="0"/>
              <a:t>List 2-3 Extravert strengths. What </a:t>
            </a:r>
            <a:r>
              <a:rPr lang="en-US" dirty="0" smtClean="0"/>
              <a:t>makes </a:t>
            </a:r>
            <a:r>
              <a:rPr lang="en-US" dirty="0"/>
              <a:t>Extraverts special? What </a:t>
            </a:r>
            <a:r>
              <a:rPr lang="en-US" dirty="0" smtClean="0"/>
              <a:t>are </a:t>
            </a:r>
            <a:r>
              <a:rPr lang="en-US" dirty="0"/>
              <a:t>the advantages of working with </a:t>
            </a:r>
            <a:r>
              <a:rPr lang="en-US" dirty="0" smtClean="0"/>
              <a:t>an Extravert? List </a:t>
            </a:r>
            <a:r>
              <a:rPr lang="en-US" dirty="0"/>
              <a:t>2-3 Extravert weaknesses. What </a:t>
            </a:r>
            <a:r>
              <a:rPr lang="en-US" dirty="0" smtClean="0"/>
              <a:t>makes </a:t>
            </a:r>
            <a:r>
              <a:rPr lang="en-US" dirty="0"/>
              <a:t>Extraverts sometimes hard to </a:t>
            </a:r>
            <a:r>
              <a:rPr lang="en-US" dirty="0" smtClean="0"/>
              <a:t>work </a:t>
            </a:r>
            <a:r>
              <a:rPr lang="en-US" dirty="0"/>
              <a:t>with?</a:t>
            </a:r>
          </a:p>
          <a:p>
            <a:endParaRPr lang="en-US" dirty="0"/>
          </a:p>
        </p:txBody>
      </p:sp>
      <p:sp>
        <p:nvSpPr>
          <p:cNvPr id="5" name="Content Placeholder 4"/>
          <p:cNvSpPr>
            <a:spLocks noGrp="1"/>
          </p:cNvSpPr>
          <p:nvPr>
            <p:ph sz="half" idx="2"/>
          </p:nvPr>
        </p:nvSpPr>
        <p:spPr/>
        <p:txBody>
          <a:bodyPr/>
          <a:lstStyle/>
          <a:p>
            <a:r>
              <a:rPr lang="en-US" dirty="0"/>
              <a:t>Introvert Group:</a:t>
            </a:r>
          </a:p>
          <a:p>
            <a:r>
              <a:rPr lang="en-US" dirty="0"/>
              <a:t>List 2-3 Introvert strengths. What </a:t>
            </a:r>
            <a:r>
              <a:rPr lang="en-US" dirty="0" smtClean="0"/>
              <a:t>makes </a:t>
            </a:r>
            <a:r>
              <a:rPr lang="en-US" dirty="0"/>
              <a:t>Introverts special? What are </a:t>
            </a:r>
            <a:r>
              <a:rPr lang="en-US" dirty="0" smtClean="0"/>
              <a:t>the </a:t>
            </a:r>
            <a:r>
              <a:rPr lang="en-US" dirty="0"/>
              <a:t>advantages of working with </a:t>
            </a:r>
            <a:r>
              <a:rPr lang="en-US" dirty="0" smtClean="0"/>
              <a:t>an Introvert? List </a:t>
            </a:r>
            <a:r>
              <a:rPr lang="en-US" dirty="0"/>
              <a:t>2-3 Introvert weaknesses. What </a:t>
            </a:r>
            <a:r>
              <a:rPr lang="en-US" dirty="0" smtClean="0"/>
              <a:t>makes </a:t>
            </a:r>
            <a:r>
              <a:rPr lang="en-US" dirty="0"/>
              <a:t>Introverts sometimes hard to </a:t>
            </a:r>
            <a:r>
              <a:rPr lang="en-US" dirty="0" smtClean="0"/>
              <a:t>work </a:t>
            </a:r>
            <a:r>
              <a:rPr lang="en-US" dirty="0"/>
              <a:t>with?</a:t>
            </a:r>
          </a:p>
          <a:p>
            <a:endParaRPr lang="en-US" dirty="0"/>
          </a:p>
        </p:txBody>
      </p:sp>
    </p:spTree>
    <p:extLst>
      <p:ext uri="{BB962C8B-B14F-4D97-AF65-F5344CB8AC3E}">
        <p14:creationId xmlns:p14="http://schemas.microsoft.com/office/powerpoint/2010/main" val="1529007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Are you more comfortable making: </a:t>
            </a:r>
            <a:endParaRPr lang="en-US" dirty="0"/>
          </a:p>
        </p:txBody>
      </p:sp>
      <p:sp>
        <p:nvSpPr>
          <p:cNvPr id="3" name="Content Placeholder 2"/>
          <p:cNvSpPr>
            <a:spLocks noGrp="1"/>
          </p:cNvSpPr>
          <p:nvPr>
            <p:ph idx="1"/>
          </p:nvPr>
        </p:nvSpPr>
        <p:spPr/>
        <p:txBody>
          <a:bodyPr/>
          <a:lstStyle/>
          <a:p>
            <a:r>
              <a:rPr lang="en-US" dirty="0" smtClean="0"/>
              <a:t>A. Critical judgments</a:t>
            </a:r>
          </a:p>
          <a:p>
            <a:r>
              <a:rPr lang="en-US" dirty="0" smtClean="0"/>
              <a:t>B. Value judgments</a:t>
            </a:r>
            <a:endParaRPr lang="en-US" dirty="0"/>
          </a:p>
        </p:txBody>
      </p:sp>
    </p:spTree>
    <p:extLst>
      <p:ext uri="{BB962C8B-B14F-4D97-AF65-F5344CB8AC3E}">
        <p14:creationId xmlns:p14="http://schemas.microsoft.com/office/powerpoint/2010/main" val="7279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Is clutter in your area something you:</a:t>
            </a:r>
            <a:endParaRPr lang="en-US" dirty="0"/>
          </a:p>
        </p:txBody>
      </p:sp>
      <p:sp>
        <p:nvSpPr>
          <p:cNvPr id="3" name="Content Placeholder 2"/>
          <p:cNvSpPr>
            <a:spLocks noGrp="1"/>
          </p:cNvSpPr>
          <p:nvPr>
            <p:ph idx="1"/>
          </p:nvPr>
        </p:nvSpPr>
        <p:spPr>
          <a:xfrm>
            <a:off x="1104293" y="2052918"/>
            <a:ext cx="8946541" cy="4195481"/>
          </a:xfrm>
        </p:spPr>
        <p:txBody>
          <a:bodyPr/>
          <a:lstStyle/>
          <a:p>
            <a:r>
              <a:rPr lang="en-US" dirty="0" smtClean="0"/>
              <a:t>A. Take time to straighten up</a:t>
            </a:r>
          </a:p>
          <a:p>
            <a:r>
              <a:rPr lang="en-US" dirty="0" smtClean="0"/>
              <a:t>B. Tolerate pretty well</a:t>
            </a:r>
            <a:endParaRPr lang="en-US" dirty="0"/>
          </a:p>
        </p:txBody>
      </p:sp>
    </p:spTree>
    <p:extLst>
      <p:ext uri="{BB962C8B-B14F-4D97-AF65-F5344CB8AC3E}">
        <p14:creationId xmlns:p14="http://schemas.microsoft.com/office/powerpoint/2010/main" val="10148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248</TotalTime>
  <Words>1701</Words>
  <Application>Microsoft Office PowerPoint</Application>
  <PresentationFormat>Widescreen</PresentationFormat>
  <Paragraphs>227</Paragraphs>
  <Slides>75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75</vt:i4>
      </vt:variant>
    </vt:vector>
  </HeadingPairs>
  <TitlesOfParts>
    <vt:vector size="79" baseType="lpstr">
      <vt:lpstr>Arial</vt:lpstr>
      <vt:lpstr>Century Gothic</vt:lpstr>
      <vt:lpstr>Wingdings 3</vt:lpstr>
      <vt:lpstr>Ion</vt:lpstr>
      <vt:lpstr>Myers-Briggs Personality Test</vt:lpstr>
      <vt:lpstr>Directions</vt:lpstr>
      <vt:lpstr>PowerPoint Presentation</vt:lpstr>
      <vt:lpstr>1. When the phone rings do you:</vt:lpstr>
      <vt:lpstr>2. Are you more:  </vt:lpstr>
      <vt:lpstr>3. Is it worse to: </vt:lpstr>
      <vt:lpstr>4. With people, are you usually more:</vt:lpstr>
      <vt:lpstr>5. Are you more comfortable making: </vt:lpstr>
      <vt:lpstr>6. Is clutter in your area something you:</vt:lpstr>
      <vt:lpstr>7. Is it your way to:</vt:lpstr>
      <vt:lpstr>8. Waiting in line, do you often:</vt:lpstr>
      <vt:lpstr>9. Are you more:</vt:lpstr>
      <vt:lpstr>10. Are you more interested in:</vt:lpstr>
      <vt:lpstr>11. In making up your mind, are you more likely to go by:</vt:lpstr>
      <vt:lpstr>12. In sizing up others, do you tend to be:</vt:lpstr>
      <vt:lpstr>13. Do you prefer promises to be </vt:lpstr>
      <vt:lpstr>14. Are you more satisfied having:</vt:lpstr>
      <vt:lpstr>15. At a party, do you:</vt:lpstr>
      <vt:lpstr>16. Do you tend to be more:</vt:lpstr>
      <vt:lpstr>17. Do you like writers who:</vt:lpstr>
      <vt:lpstr>18. Which appeals to you more:</vt:lpstr>
      <vt:lpstr>19. If you must disappoint someone, are you usually:</vt:lpstr>
      <vt:lpstr>20. On the job, do you want your activities to be: </vt:lpstr>
      <vt:lpstr>21. Do you more often prefer:</vt:lpstr>
      <vt:lpstr>22. Does interacting with strangers:</vt:lpstr>
      <vt:lpstr>23. Facts:</vt:lpstr>
      <vt:lpstr>24. Do you find visionaries and theorists: </vt:lpstr>
      <vt:lpstr>25. In a heated discussion, do you:</vt:lpstr>
      <vt:lpstr>26. Is it better to be:</vt:lpstr>
      <vt:lpstr>27. At school, it is more natural for you to:</vt:lpstr>
      <vt:lpstr>28. Are you more comfortable:</vt:lpstr>
      <vt:lpstr>29. Do you tend to:</vt:lpstr>
      <vt:lpstr>30. Common sense is:</vt:lpstr>
      <vt:lpstr>31. Children often do not:</vt:lpstr>
      <vt:lpstr>32. When in charge of others, do you tend to be:</vt:lpstr>
      <vt:lpstr>33. Are you more often:</vt:lpstr>
      <vt:lpstr>34. Are you more prone to: </vt:lpstr>
      <vt:lpstr>35. In most situations, are you more: </vt:lpstr>
      <vt:lpstr>36. Do you think of yourself as:</vt:lpstr>
      <vt:lpstr>37. Are you more frequently: </vt:lpstr>
      <vt:lpstr>38. Do you speak more in:</vt:lpstr>
      <vt:lpstr>39. Which is more of a compliment:</vt:lpstr>
      <vt:lpstr>40. Which rules you more: </vt:lpstr>
      <vt:lpstr>41. When finishing a job, do you like to: </vt:lpstr>
      <vt:lpstr>42. Do you prefer to work:</vt:lpstr>
      <vt:lpstr>43. Are you the kind of person who:</vt:lpstr>
      <vt:lpstr>44. Are you inclined to take what is said</vt:lpstr>
      <vt:lpstr>45. Do you more often see:</vt:lpstr>
      <vt:lpstr>46. Is it worse to be: </vt:lpstr>
      <vt:lpstr>47. In trying circumstances are you sometimes: </vt:lpstr>
      <vt:lpstr>48. Do you tend to choose:</vt:lpstr>
      <vt:lpstr>49. Are you inclined to be more:</vt:lpstr>
      <vt:lpstr>50. At school, do you tend to be:</vt:lpstr>
      <vt:lpstr>51. Are you more likely to trust:</vt:lpstr>
      <vt:lpstr>52. Are you more inclined to feel:</vt:lpstr>
      <vt:lpstr>53. DO you think of yourself as a:</vt:lpstr>
      <vt:lpstr>54. Do you value in yourself more that you are:</vt:lpstr>
      <vt:lpstr>55. Do you usually want things:</vt:lpstr>
      <vt:lpstr>56. Would you say you are more:</vt:lpstr>
      <vt:lpstr>57. Do you consider yourself:</vt:lpstr>
      <vt:lpstr>58. Do you prize yourself in:</vt:lpstr>
      <vt:lpstr>59. Are you drawn more to:</vt:lpstr>
      <vt:lpstr>60. Which seems the greater fault:</vt:lpstr>
      <vt:lpstr>61. Are you swayed more by:</vt:lpstr>
      <vt:lpstr>62. Do you feel better about:</vt:lpstr>
      <vt:lpstr>63. Is it preferable mostly to:</vt:lpstr>
      <vt:lpstr>64. Are you inclined to be:</vt:lpstr>
      <vt:lpstr>65. In stories, do you prefer:</vt:lpstr>
      <vt:lpstr>66. Is it easier for you to:</vt:lpstr>
      <vt:lpstr>68. Do you see yourself as basically:</vt:lpstr>
      <vt:lpstr>69. Do you tend to notice:</vt:lpstr>
      <vt:lpstr>70. Are you more:</vt:lpstr>
      <vt:lpstr>Finding Your Results</vt:lpstr>
      <vt:lpstr>Personality Types!</vt:lpstr>
      <vt:lpstr>Discussion – Get into Groups of 3 with other Extraverts or Introverts</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Myers-Briggs Personality Test</dc:title>
  <dc:creator>Chelsea Burk</dc:creator>
  <cp:lastModifiedBy>Chelsea Burk</cp:lastModifiedBy>
  <cp:revision>5</cp:revision>
  <dcterms:created xsi:type="dcterms:W3CDTF">2016-08-01T17:41:42Z</dcterms:created>
  <dcterms:modified xsi:type="dcterms:W3CDTF">2016-08-01T21:50:30Z</dcterms:modified>
</cp:coreProperties>
</file>