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Interactive student notebook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Super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3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an Interactive Student Notebook (ISN)?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Your own personalized diary of learning about the class</a:t>
            </a:r>
          </a:p>
          <a:p>
            <a:pPr lvl="0"/>
            <a:r>
              <a:rPr lang="en-US" dirty="0"/>
              <a:t>A portfolio of your work</a:t>
            </a:r>
          </a:p>
          <a:p>
            <a:pPr lvl="0"/>
            <a:r>
              <a:rPr lang="en-US" dirty="0"/>
              <a:t>A make-it-yourself study guide</a:t>
            </a:r>
          </a:p>
          <a:p>
            <a:pPr lvl="0"/>
            <a:r>
              <a:rPr lang="en-US" dirty="0"/>
              <a:t>A place for you to set goals and monitor your growth</a:t>
            </a:r>
          </a:p>
          <a:p>
            <a:pPr lvl="0"/>
            <a:r>
              <a:rPr lang="en-US" dirty="0"/>
              <a:t>An organizational tool that lets your be playful and creative in your responses without “messing up” your notes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6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notebook</a:t>
            </a:r>
          </a:p>
          <a:p>
            <a:pPr lvl="0"/>
            <a:r>
              <a:rPr lang="en-US" dirty="0"/>
              <a:t>A glue stick</a:t>
            </a:r>
          </a:p>
          <a:p>
            <a:pPr lvl="0"/>
            <a:r>
              <a:rPr lang="en-US" dirty="0"/>
              <a:t>AT LEAST 3 different colored pens/colored pencils</a:t>
            </a:r>
          </a:p>
          <a:p>
            <a:pPr lvl="0"/>
            <a:r>
              <a:rPr lang="en-US" dirty="0"/>
              <a:t>AT LEAST 3 different highlighters</a:t>
            </a:r>
          </a:p>
          <a:p>
            <a:pPr lvl="0"/>
            <a:r>
              <a:rPr lang="en-US" dirty="0"/>
              <a:t>Scissors</a:t>
            </a:r>
          </a:p>
          <a:p>
            <a:endParaRPr lang="en-US" dirty="0" smtClean="0"/>
          </a:p>
          <a:p>
            <a:r>
              <a:rPr lang="en-US" dirty="0" smtClean="0"/>
              <a:t>Keep these on you </a:t>
            </a:r>
            <a:r>
              <a:rPr lang="en-US" b="1" dirty="0" smtClean="0"/>
              <a:t>at all times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all numbers in the </a:t>
            </a:r>
            <a:r>
              <a:rPr lang="en-US" b="1" dirty="0"/>
              <a:t>upper </a:t>
            </a:r>
            <a:r>
              <a:rPr lang="en-US" b="1" dirty="0" smtClean="0"/>
              <a:t>right </a:t>
            </a:r>
            <a:r>
              <a:rPr lang="en-US" b="1" dirty="0"/>
              <a:t>corner </a:t>
            </a:r>
            <a:r>
              <a:rPr lang="en-US" dirty="0"/>
              <a:t>of the </a:t>
            </a:r>
            <a:r>
              <a:rPr lang="en-US" dirty="0" smtClean="0"/>
              <a:t>notebook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Choose a color. </a:t>
            </a:r>
            <a:r>
              <a:rPr lang="en-US" dirty="0" smtClean="0">
                <a:solidFill>
                  <a:srgbClr val="FF0000"/>
                </a:solidFill>
              </a:rPr>
              <a:t>Number </a:t>
            </a:r>
            <a:r>
              <a:rPr lang="en-US" b="1" u="sng" dirty="0" smtClean="0">
                <a:solidFill>
                  <a:srgbClr val="FF0000"/>
                </a:solidFill>
              </a:rPr>
              <a:t>the first 5 pages </a:t>
            </a:r>
            <a:r>
              <a:rPr lang="en-US" dirty="0">
                <a:solidFill>
                  <a:srgbClr val="FF0000"/>
                </a:solidFill>
              </a:rPr>
              <a:t>as follows: I, II, III, IV,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</a:rPr>
              <a:t>Label </a:t>
            </a:r>
            <a:r>
              <a:rPr lang="en-US" dirty="0" smtClean="0">
                <a:solidFill>
                  <a:srgbClr val="FF0000"/>
                </a:solidFill>
              </a:rPr>
              <a:t>this section (I-V) as </a:t>
            </a:r>
            <a:r>
              <a:rPr lang="en-US" b="1" u="sng" dirty="0">
                <a:solidFill>
                  <a:srgbClr val="FF0000"/>
                </a:solidFill>
              </a:rPr>
              <a:t>Table of Contents</a:t>
            </a:r>
          </a:p>
          <a:p>
            <a:r>
              <a:rPr lang="en-US" dirty="0">
                <a:solidFill>
                  <a:srgbClr val="00B0F0"/>
                </a:solidFill>
              </a:rPr>
              <a:t>Choose a new color. </a:t>
            </a:r>
            <a:r>
              <a:rPr lang="en-US" dirty="0" smtClean="0">
                <a:solidFill>
                  <a:srgbClr val="00B0F0"/>
                </a:solidFill>
              </a:rPr>
              <a:t>Number pages 6-10 as </a:t>
            </a:r>
            <a:r>
              <a:rPr lang="en-US" dirty="0">
                <a:solidFill>
                  <a:srgbClr val="00B0F0"/>
                </a:solidFill>
              </a:rPr>
              <a:t>follows: VI, VII, VIII, IX, </a:t>
            </a:r>
            <a:r>
              <a:rPr lang="en-US" dirty="0" smtClean="0">
                <a:solidFill>
                  <a:srgbClr val="00B0F0"/>
                </a:solidFill>
              </a:rPr>
              <a:t>X</a:t>
            </a:r>
            <a:endParaRPr lang="en-US" dirty="0">
              <a:solidFill>
                <a:srgbClr val="00B0F0"/>
              </a:solidFill>
            </a:endParaRPr>
          </a:p>
          <a:p>
            <a:pPr lvl="0"/>
            <a:r>
              <a:rPr lang="en-US" dirty="0">
                <a:solidFill>
                  <a:srgbClr val="00B0F0"/>
                </a:solidFill>
              </a:rPr>
              <a:t>Label </a:t>
            </a:r>
            <a:r>
              <a:rPr lang="en-US" dirty="0" smtClean="0">
                <a:solidFill>
                  <a:srgbClr val="00B0F0"/>
                </a:solidFill>
              </a:rPr>
              <a:t>this section (VI-X) as </a:t>
            </a:r>
            <a:r>
              <a:rPr lang="en-US" b="1" u="sng" dirty="0">
                <a:solidFill>
                  <a:srgbClr val="00B0F0"/>
                </a:solidFill>
              </a:rPr>
              <a:t>Important Terms </a:t>
            </a:r>
          </a:p>
          <a:p>
            <a:r>
              <a:rPr lang="en-US" dirty="0"/>
              <a:t>Leave the last 2 pages blank</a:t>
            </a:r>
          </a:p>
          <a:p>
            <a:r>
              <a:rPr lang="en-US" dirty="0">
                <a:solidFill>
                  <a:srgbClr val="00B050"/>
                </a:solidFill>
              </a:rPr>
              <a:t>Choose a new color. For the rest of the notebook, number the pages (don’t number the last 2 pages!)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9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use as much color as possible – using colors in notes help you retain information</a:t>
            </a:r>
          </a:p>
          <a:p>
            <a:r>
              <a:rPr lang="en-US" dirty="0" smtClean="0"/>
              <a:t>Write the date of the entry on the upper left corner </a:t>
            </a:r>
          </a:p>
          <a:p>
            <a:r>
              <a:rPr lang="en-US" dirty="0" smtClean="0"/>
              <a:t>Remember, the LEFT is for Student Output (your reflections, thoughts, summaries, visual aids, </a:t>
            </a:r>
            <a:r>
              <a:rPr lang="en-US" dirty="0" err="1" smtClean="0"/>
              <a:t>etc</a:t>
            </a:r>
            <a:r>
              <a:rPr lang="en-US" dirty="0" smtClean="0"/>
              <a:t>) and the RIGHT is for Teacher Input (notes from lessons)</a:t>
            </a:r>
          </a:p>
          <a:p>
            <a:r>
              <a:rPr lang="en-US" dirty="0" smtClean="0"/>
              <a:t>On every RIGHT side, count 5 lines up from the bottom and then draw a line (with highlighter or colored pens) across the 5</a:t>
            </a:r>
            <a:r>
              <a:rPr lang="en-US" baseline="30000" dirty="0" smtClean="0"/>
              <a:t>th</a:t>
            </a:r>
            <a:r>
              <a:rPr lang="en-US" dirty="0" smtClean="0"/>
              <a:t> line</a:t>
            </a:r>
          </a:p>
          <a:p>
            <a:pPr lvl="1"/>
            <a:r>
              <a:rPr lang="en-US" dirty="0" smtClean="0"/>
              <a:t>This is where you will write any terms/vocab that come up in discussion that you think are important or that you haven’t heard before </a:t>
            </a:r>
          </a:p>
        </p:txBody>
      </p:sp>
    </p:spTree>
    <p:extLst>
      <p:ext uri="{BB962C8B-B14F-4D97-AF65-F5344CB8AC3E}">
        <p14:creationId xmlns:p14="http://schemas.microsoft.com/office/powerpoint/2010/main" val="347044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your ISN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z="4400" dirty="0"/>
              <a:t>The LEFT side is for Student Output</a:t>
            </a:r>
          </a:p>
          <a:p>
            <a:pPr lvl="1"/>
            <a:r>
              <a:rPr lang="en-US" sz="4000" dirty="0"/>
              <a:t>Drawings</a:t>
            </a:r>
          </a:p>
          <a:p>
            <a:pPr lvl="1"/>
            <a:r>
              <a:rPr lang="en-US" sz="4000" dirty="0"/>
              <a:t>Summaries</a:t>
            </a:r>
          </a:p>
          <a:p>
            <a:pPr lvl="1"/>
            <a:r>
              <a:rPr lang="en-US" sz="4000" dirty="0"/>
              <a:t>Reflections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z="4400" dirty="0"/>
              <a:t>The RIGHT side is for Teacher Input</a:t>
            </a:r>
          </a:p>
          <a:p>
            <a:pPr lvl="1"/>
            <a:r>
              <a:rPr lang="en-US" sz="4000" dirty="0"/>
              <a:t>Close Reads</a:t>
            </a:r>
          </a:p>
          <a:p>
            <a:pPr lvl="1"/>
            <a:r>
              <a:rPr lang="en-US" sz="4000" dirty="0"/>
              <a:t>Fishbowl discussions</a:t>
            </a:r>
          </a:p>
          <a:p>
            <a:pPr lvl="1"/>
            <a:r>
              <a:rPr lang="en-US" sz="4000" dirty="0" err="1"/>
              <a:t>Foldables</a:t>
            </a:r>
            <a:endParaRPr lang="en-US" sz="4000" dirty="0"/>
          </a:p>
          <a:p>
            <a:pPr lvl="1"/>
            <a:r>
              <a:rPr lang="en-US" sz="4000" dirty="0"/>
              <a:t>Notes from lessons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every entry, put the date of the entry on </a:t>
            </a:r>
            <a:r>
              <a:rPr lang="en-US" b="1" dirty="0"/>
              <a:t>the upper left </a:t>
            </a:r>
            <a:r>
              <a:rPr lang="en-US" b="1" dirty="0" smtClean="0"/>
              <a:t>corner</a:t>
            </a:r>
            <a:endParaRPr lang="en-US" dirty="0" smtClean="0"/>
          </a:p>
          <a:p>
            <a:pPr lvl="0"/>
            <a:r>
              <a:rPr lang="en-US" dirty="0" smtClean="0"/>
              <a:t>Only </a:t>
            </a:r>
            <a:r>
              <a:rPr lang="en-US" dirty="0"/>
              <a:t>use this notebook for this class</a:t>
            </a:r>
          </a:p>
          <a:p>
            <a:pPr lvl="0"/>
            <a:r>
              <a:rPr lang="en-US" dirty="0"/>
              <a:t>Don’t tear or fold pages</a:t>
            </a:r>
          </a:p>
          <a:p>
            <a:pPr lvl="0"/>
            <a:r>
              <a:rPr lang="en-US" dirty="0"/>
              <a:t>Don’t write or doodle anything that isn’t related to the </a:t>
            </a:r>
            <a:r>
              <a:rPr lang="en-US" dirty="0" smtClean="0"/>
              <a:t>lesson/class</a:t>
            </a:r>
          </a:p>
          <a:p>
            <a:pPr lvl="0"/>
            <a:r>
              <a:rPr lang="en-US" dirty="0" smtClean="0"/>
              <a:t>Don’t tear out any pages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2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Burk, will this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Yes. </a:t>
            </a:r>
          </a:p>
          <a:p>
            <a:r>
              <a:rPr lang="en-US" dirty="0" smtClean="0"/>
              <a:t>Primarily used as a place to learn organization, practice creativity, and improve the understanding of new material, the ISN will also be checked every quarter for points. </a:t>
            </a:r>
          </a:p>
          <a:p>
            <a:r>
              <a:rPr lang="en-US" dirty="0" smtClean="0"/>
              <a:t>Additionally, you will need your notebook to refer to for various other graded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2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graded on the following:</a:t>
            </a:r>
          </a:p>
          <a:p>
            <a:r>
              <a:rPr lang="en-US" dirty="0" smtClean="0"/>
              <a:t>- </a:t>
            </a:r>
            <a:r>
              <a:rPr lang="en-US" b="1" dirty="0" smtClean="0"/>
              <a:t>Neatness</a:t>
            </a:r>
            <a:r>
              <a:rPr lang="en-US" dirty="0" smtClean="0"/>
              <a:t> (this shows how seriously you take your ISN and the amount of effort you put into it)</a:t>
            </a:r>
          </a:p>
          <a:p>
            <a:r>
              <a:rPr lang="en-US" dirty="0" smtClean="0"/>
              <a:t>- </a:t>
            </a:r>
            <a:r>
              <a:rPr lang="en-US" b="1" dirty="0" smtClean="0"/>
              <a:t>Content</a:t>
            </a:r>
            <a:r>
              <a:rPr lang="en-US" dirty="0" smtClean="0"/>
              <a:t> (having all current entries on both the left and the right shows that you are effectively utilizing your ISN)</a:t>
            </a:r>
          </a:p>
          <a:p>
            <a:r>
              <a:rPr lang="en-US" dirty="0" smtClean="0"/>
              <a:t>- </a:t>
            </a:r>
            <a:r>
              <a:rPr lang="en-US" b="1" dirty="0" smtClean="0"/>
              <a:t>Organization</a:t>
            </a:r>
            <a:r>
              <a:rPr lang="en-US" dirty="0" smtClean="0"/>
              <a:t> (following the directions of this PowerPoint and the set up instructions shows how well you pay attention)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2342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512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Interactive student notebook</vt:lpstr>
      <vt:lpstr>What is an Interactive Student Notebook (ISN)?  </vt:lpstr>
      <vt:lpstr>materials</vt:lpstr>
      <vt:lpstr>Set up</vt:lpstr>
      <vt:lpstr>Entries</vt:lpstr>
      <vt:lpstr>How to use your ISN</vt:lpstr>
      <vt:lpstr>RULES</vt:lpstr>
      <vt:lpstr>Ms. Burk, will this be graded?</vt:lpstr>
      <vt:lpstr>Grading scale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student notebook</dc:title>
  <dc:creator>Chelsea Burk</dc:creator>
  <cp:lastModifiedBy>Chelsea Burk</cp:lastModifiedBy>
  <cp:revision>3</cp:revision>
  <dcterms:created xsi:type="dcterms:W3CDTF">2016-07-29T03:15:10Z</dcterms:created>
  <dcterms:modified xsi:type="dcterms:W3CDTF">2016-08-08T14:11:24Z</dcterms:modified>
</cp:coreProperties>
</file>