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27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0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8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1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89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1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7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2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3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06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4FF1B2-645A-41BF-90B4-038FA436661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D1546D-2BD7-45E8-B361-8172E0DF06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53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?_ga=1.16945145.1563155253.1473789527&amp;deviceId=fc8a2ee8-3d09-4553-ae48-13d074e87afbR#quiz/7e9f7196-502d-49b3-97b8-78b30f5acfd3" TargetMode="External"/><Relationship Id="rId2" Type="http://schemas.openxmlformats.org/officeDocument/2006/relationships/hyperlink" Target="https://www.youtube.com/watch?v=FHPQpgkNJ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voice v. Passive voice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Battle </a:t>
            </a:r>
            <a:r>
              <a:rPr lang="en-US" dirty="0" err="1" smtClean="0"/>
              <a:t>royale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0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active voice preferred?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“Active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voice is brief, cogent, and assertive. It shows the reader a moving picture whereas a passive voice is weak and up to interpretation. Prose should always be active, powerful. The reader shouldn't even realize they're reading words off a page.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Consider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following: every time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dog would bark, he would go outside to check. Then, consider: He went outside to check whenever the dog barked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.”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terms of the motion of sentences, active is voice is more like walking forward; passive voice is more like walking sideways. I think active voice propels the sentences along at a nice clip. Passive voice makes you feel like you have to get around something in order to find out where you’re going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.”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Example of ACTIVE VOICE: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5"/>
                </a:solidFill>
              </a:rPr>
              <a:t>love</a:t>
            </a:r>
            <a:r>
              <a:rPr lang="en-US" dirty="0"/>
              <a:t> </a:t>
            </a:r>
            <a:r>
              <a:rPr lang="en-US" dirty="0">
                <a:solidFill>
                  <a:schemeClr val="accent3"/>
                </a:solidFill>
              </a:rPr>
              <a:t>you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subject</a:t>
            </a:r>
            <a:r>
              <a:rPr lang="en-US" dirty="0"/>
              <a:t>: “I”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chemeClr val="accent5"/>
                </a:solidFill>
              </a:rPr>
              <a:t>action</a:t>
            </a:r>
            <a:r>
              <a:rPr lang="en-US" dirty="0"/>
              <a:t>: “loving”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chemeClr val="accent3"/>
                </a:solidFill>
              </a:rPr>
              <a:t>relationship</a:t>
            </a:r>
            <a:r>
              <a:rPr lang="en-US" dirty="0"/>
              <a:t>: The subject (“I”) is the one performing the action (“loving”).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Example of PASSIVE VOICE: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chemeClr val="accent4"/>
                </a:solidFill>
              </a:rPr>
              <a:t>loved</a:t>
            </a:r>
            <a:r>
              <a:rPr lang="en-US" dirty="0"/>
              <a:t> </a:t>
            </a:r>
            <a:r>
              <a:rPr lang="en-US" dirty="0">
                <a:solidFill>
                  <a:schemeClr val="accent3"/>
                </a:solidFill>
              </a:rPr>
              <a:t>by me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subject</a:t>
            </a:r>
            <a:r>
              <a:rPr lang="en-US" dirty="0"/>
              <a:t>: “you”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chemeClr val="accent4"/>
                </a:solidFill>
              </a:rPr>
              <a:t>action</a:t>
            </a:r>
            <a:r>
              <a:rPr lang="en-US" dirty="0"/>
              <a:t>: “loving”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chemeClr val="accent3"/>
                </a:solidFill>
              </a:rPr>
              <a:t>relationship</a:t>
            </a:r>
            <a:r>
              <a:rPr lang="en-US" dirty="0"/>
              <a:t>: The subject (“You”) sits passively while the action (“loving”) is performed by somebody else (“me”).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3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recognize active and passive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dirty="0"/>
              <a:t>the </a:t>
            </a:r>
            <a:r>
              <a:rPr lang="en-US" b="1" dirty="0">
                <a:solidFill>
                  <a:srgbClr val="FF0000"/>
                </a:solidFill>
              </a:rPr>
              <a:t>subject</a:t>
            </a:r>
            <a:r>
              <a:rPr lang="en-US" dirty="0"/>
              <a:t> (the main character of the sentence).</a:t>
            </a:r>
          </a:p>
          <a:p>
            <a:r>
              <a:rPr lang="en-US" dirty="0"/>
              <a:t>Find the </a:t>
            </a:r>
            <a:r>
              <a:rPr lang="en-US" b="1" dirty="0">
                <a:solidFill>
                  <a:schemeClr val="accent4"/>
                </a:solidFill>
              </a:rPr>
              <a:t>main verb </a:t>
            </a:r>
            <a:r>
              <a:rPr lang="en-US" dirty="0"/>
              <a:t>(the action that the sentence identifies).</a:t>
            </a:r>
          </a:p>
          <a:p>
            <a:r>
              <a:rPr lang="en-US" dirty="0"/>
              <a:t>Examine </a:t>
            </a:r>
            <a:r>
              <a:rPr lang="en-US" dirty="0">
                <a:solidFill>
                  <a:srgbClr val="00B0F0"/>
                </a:solidFill>
              </a:rPr>
              <a:t>the </a:t>
            </a:r>
            <a:r>
              <a:rPr lang="en-US" b="1" dirty="0" smtClean="0">
                <a:solidFill>
                  <a:srgbClr val="00B0F0"/>
                </a:solidFill>
              </a:rPr>
              <a:t>relationship </a:t>
            </a:r>
            <a:r>
              <a:rPr lang="en-US" dirty="0" smtClean="0"/>
              <a:t>between </a:t>
            </a:r>
            <a:r>
              <a:rPr lang="en-US" dirty="0"/>
              <a:t>the subject and main verb. </a:t>
            </a:r>
          </a:p>
          <a:p>
            <a:pPr lvl="1"/>
            <a:r>
              <a:rPr lang="en-US" dirty="0"/>
              <a:t>Does the </a:t>
            </a:r>
            <a:r>
              <a:rPr lang="en-US" b="1" dirty="0"/>
              <a:t>subject perform the action</a:t>
            </a:r>
            <a:r>
              <a:rPr lang="en-US" dirty="0"/>
              <a:t> of the main verb? (If so, the sentence is </a:t>
            </a:r>
            <a:r>
              <a:rPr lang="en-US" b="1" i="1" dirty="0"/>
              <a:t>active</a:t>
            </a:r>
            <a:r>
              <a:rPr lang="en-US" dirty="0"/>
              <a:t>.)</a:t>
            </a:r>
          </a:p>
          <a:p>
            <a:pPr lvl="1"/>
            <a:r>
              <a:rPr lang="en-US" dirty="0"/>
              <a:t>Does the subject sit there while </a:t>
            </a:r>
            <a:r>
              <a:rPr lang="en-US" b="1" dirty="0"/>
              <a:t>something else</a:t>
            </a:r>
            <a:r>
              <a:rPr lang="en-US" dirty="0"/>
              <a:t> — named or unnamed —</a:t>
            </a:r>
            <a:r>
              <a:rPr lang="en-US" b="1" dirty="0"/>
              <a:t>performs an action</a:t>
            </a:r>
            <a:r>
              <a:rPr lang="en-US" dirty="0"/>
              <a:t> on it? (If so, the sentence is </a:t>
            </a:r>
            <a:r>
              <a:rPr lang="en-US" b="1" i="1" dirty="0"/>
              <a:t>passive</a:t>
            </a:r>
            <a:r>
              <a:rPr lang="en-US" dirty="0"/>
              <a:t>.)</a:t>
            </a:r>
          </a:p>
          <a:p>
            <a:pPr lvl="1"/>
            <a:r>
              <a:rPr lang="en-US" b="1" dirty="0"/>
              <a:t>Can’t tell? </a:t>
            </a:r>
            <a:r>
              <a:rPr lang="en-US" dirty="0"/>
              <a:t>If the main verb is a</a:t>
            </a:r>
            <a:r>
              <a:rPr lang="en-US" b="1" dirty="0"/>
              <a:t> linking verb </a:t>
            </a:r>
            <a:r>
              <a:rPr lang="en-US" dirty="0"/>
              <a:t>(“is,” “was,” “are,” “seems (to be),” “becomes” etc.), then the verb functions like an equals sign; there is no action involved — it merely describes a </a:t>
            </a:r>
            <a:r>
              <a:rPr lang="en-US" b="1" dirty="0"/>
              <a:t>state of </a:t>
            </a:r>
            <a:r>
              <a:rPr lang="en-US" b="1" dirty="0" smtClean="0"/>
              <a:t>being</a:t>
            </a:r>
            <a:r>
              <a:rPr lang="en-US" dirty="0" smtClean="0"/>
              <a:t>, therefore it is passive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9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 v. past tense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1110343"/>
          </a:xfrm>
        </p:spPr>
        <p:txBody>
          <a:bodyPr/>
          <a:lstStyle/>
          <a:p>
            <a:r>
              <a:rPr lang="en-US" dirty="0"/>
              <a:t>Many people confuse the </a:t>
            </a:r>
            <a:r>
              <a:rPr lang="en-US" b="1" dirty="0"/>
              <a:t>passive voice</a:t>
            </a:r>
            <a:r>
              <a:rPr lang="en-US" dirty="0"/>
              <a:t> with the </a:t>
            </a:r>
            <a:r>
              <a:rPr lang="en-US" b="1" dirty="0"/>
              <a:t>past tense</a:t>
            </a:r>
            <a:r>
              <a:rPr lang="en-US" dirty="0"/>
              <a:t>. The most common passive constructions also happen to be past tense (</a:t>
            </a:r>
            <a:r>
              <a:rPr lang="en-US" i="1" dirty="0"/>
              <a:t>e.g.</a:t>
            </a:r>
            <a:r>
              <a:rPr lang="en-US" dirty="0"/>
              <a:t> “I’ve been framed”), but “voice” has to do with </a:t>
            </a:r>
            <a:r>
              <a:rPr lang="en-US" b="1" dirty="0"/>
              <a:t>who</a:t>
            </a:r>
            <a:r>
              <a:rPr lang="en-US" dirty="0"/>
              <a:t>, while “tense” has to do with </a:t>
            </a:r>
            <a:r>
              <a:rPr lang="en-US" b="1" dirty="0"/>
              <a:t>when</a:t>
            </a:r>
            <a:r>
              <a:rPr lang="en-US" dirty="0"/>
              <a:t>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462179"/>
              </p:ext>
            </p:extLst>
          </p:nvPr>
        </p:nvGraphicFramePr>
        <p:xfrm>
          <a:off x="1023939" y="3477985"/>
          <a:ext cx="9720261" cy="2697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240087">
                  <a:extLst>
                    <a:ext uri="{9D8B030D-6E8A-4147-A177-3AD203B41FA5}">
                      <a16:colId xmlns:a16="http://schemas.microsoft.com/office/drawing/2014/main" val="733368798"/>
                    </a:ext>
                  </a:extLst>
                </a:gridCol>
                <a:gridCol w="3240087">
                  <a:extLst>
                    <a:ext uri="{9D8B030D-6E8A-4147-A177-3AD203B41FA5}">
                      <a16:colId xmlns:a16="http://schemas.microsoft.com/office/drawing/2014/main" val="1132383533"/>
                    </a:ext>
                  </a:extLst>
                </a:gridCol>
                <a:gridCol w="3240087">
                  <a:extLst>
                    <a:ext uri="{9D8B030D-6E8A-4147-A177-3AD203B41FA5}">
                      <a16:colId xmlns:a16="http://schemas.microsoft.com/office/drawing/2014/main" val="1860585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28575" marR="28575" marT="28575" marB="285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Active Voice</a:t>
                      </a:r>
                    </a:p>
                  </a:txBody>
                  <a:tcPr marL="28575" marR="28575" marT="28575" marB="285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Passive Voice</a:t>
                      </a:r>
                    </a:p>
                  </a:txBody>
                  <a:tcPr marL="28575" marR="28575" marT="28575" marB="285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674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Past Tense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 marL="28575" marR="28575" marT="28575" marB="2857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taught; I learned.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 marL="28575" marR="28575" marT="28575" marB="2857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was (have been) taught [by someone];</a:t>
                      </a:r>
                      <a:br>
                        <a:rPr lang="en-US" dirty="0"/>
                      </a:br>
                      <a:r>
                        <a:rPr lang="en-US" dirty="0"/>
                        <a:t>It was (has been) learned [by someone].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 marL="28575" marR="28575" marT="28575" marB="2857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847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 Tense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28575" marR="28575" marT="28575" marB="2857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teach; I learn.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28575" marR="28575" marT="28575" marB="2857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am [being] taught [by someone];</a:t>
                      </a:r>
                      <a:br>
                        <a:rPr lang="en-US" dirty="0"/>
                      </a:br>
                      <a:r>
                        <a:rPr lang="en-US" dirty="0"/>
                        <a:t>It is [being] learned [by someone].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28575" marR="28575" marT="28575" marB="28575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679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Future Tense</a:t>
                      </a:r>
                      <a:endParaRPr lang="en-US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will teach; I will learn.</a:t>
                      </a:r>
                      <a:endParaRPr lang="en-US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will be taught [by someone];</a:t>
                      </a:r>
                      <a:br>
                        <a:rPr lang="en-US" dirty="0"/>
                      </a:br>
                      <a:r>
                        <a:rPr lang="en-US" dirty="0"/>
                        <a:t>It will be learned [by someone].</a:t>
                      </a:r>
                      <a:endParaRPr lang="en-US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218913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21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 is ok sometimes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verbs are not automatically wrong. When used rarely and deliberately, the passive voice serves an important purpose.</a:t>
            </a:r>
          </a:p>
          <a:p>
            <a:r>
              <a:rPr lang="en-US" b="1" dirty="0"/>
              <a:t>When you wish to downplay the action:</a:t>
            </a:r>
            <a:endParaRPr lang="en-US" dirty="0"/>
          </a:p>
          <a:p>
            <a:r>
              <a:rPr lang="en-US" dirty="0"/>
              <a:t>Mistakes will be made, and lives will be lost; the sad truth is learned anew by each generation.</a:t>
            </a:r>
          </a:p>
          <a:p>
            <a:r>
              <a:rPr lang="en-US" b="1" dirty="0"/>
              <a:t>When you wish to downplay the actor:</a:t>
            </a:r>
            <a:endParaRPr lang="en-US" dirty="0"/>
          </a:p>
          <a:p>
            <a:r>
              <a:rPr lang="en-US" dirty="0"/>
              <a:t>Three grams of reagent ‘A’ were added to a beaker of 10% saline solution</a:t>
            </a:r>
            <a:r>
              <a:rPr lang="en-US" dirty="0" smtClean="0"/>
              <a:t>.</a:t>
            </a:r>
          </a:p>
          <a:p>
            <a:r>
              <a:rPr lang="en-US" b="1" dirty="0"/>
              <a:t>When the actor is unknown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</a:t>
            </a:r>
            <a:r>
              <a:rPr lang="en-US" dirty="0"/>
              <a:t>victim was approached from behind and hit over the head with a salami.</a:t>
            </a:r>
          </a:p>
        </p:txBody>
      </p:sp>
    </p:spTree>
    <p:extLst>
      <p:ext uri="{BB962C8B-B14F-4D97-AF65-F5344CB8AC3E}">
        <p14:creationId xmlns:p14="http://schemas.microsoft.com/office/powerpoint/2010/main" val="384083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Zombies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you can insert “by zombies” after the verb, you have passive voice</a:t>
            </a:r>
          </a:p>
          <a:p>
            <a:endParaRPr lang="en-US" dirty="0"/>
          </a:p>
          <a:p>
            <a:r>
              <a:rPr lang="en-US" dirty="0" smtClean="0"/>
              <a:t>- “The game was played” – by zombies WORKS, PASSIVE VOICE</a:t>
            </a:r>
          </a:p>
          <a:p>
            <a:r>
              <a:rPr lang="en-US" dirty="0" smtClean="0"/>
              <a:t>- “Matt played the game” – by zombies DOES NOT WORK, ACTIVE VOICE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5770" y="2496865"/>
            <a:ext cx="2473075" cy="2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70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and </a:t>
            </a:r>
            <a:r>
              <a:rPr lang="en-US" dirty="0" err="1" smtClean="0"/>
              <a:t>Kahoot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www.youtube.com/watch?v=FHPQpgkNJb0</a:t>
            </a:r>
            <a:endParaRPr lang="en-US" dirty="0"/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://create.kahoot.it/?_</a:t>
            </a:r>
            <a:r>
              <a:rPr lang="en-US" dirty="0" smtClean="0">
                <a:hlinkClick r:id="rId3"/>
              </a:rPr>
              <a:t>ga=1.16945145.1563155253.1473789527&amp;deviceId=fc8a2ee8-3d09-4553-ae48-13d074e87afbR#quiz/7e9f7196-502d-49b3-97b8-78b30f5acfd3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42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</TotalTime>
  <Words>482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Integral</vt:lpstr>
      <vt:lpstr>Active voice v. Passive voice</vt:lpstr>
      <vt:lpstr>Why is active voice preferred?</vt:lpstr>
      <vt:lpstr>examples</vt:lpstr>
      <vt:lpstr>How to recognize active and passive sentences</vt:lpstr>
      <vt:lpstr>Passive voice v. past tense</vt:lpstr>
      <vt:lpstr>Passive voice is ok sometimes</vt:lpstr>
      <vt:lpstr>Zombies</vt:lpstr>
      <vt:lpstr>Video and Kahoot!</vt:lpstr>
    </vt:vector>
  </TitlesOfParts>
  <Company>Imagine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voice v. Passive voice</dc:title>
  <dc:creator>Chelsea Burk</dc:creator>
  <cp:lastModifiedBy>Chelsea Burk</cp:lastModifiedBy>
  <cp:revision>7</cp:revision>
  <dcterms:created xsi:type="dcterms:W3CDTF">2016-09-26T16:36:19Z</dcterms:created>
  <dcterms:modified xsi:type="dcterms:W3CDTF">2016-09-26T17:38:38Z</dcterms:modified>
</cp:coreProperties>
</file>